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0693400" cy="7562850"/>
  <p:notesSz cx="10693400" cy="75628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36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2212" y="1951411"/>
            <a:ext cx="8279697" cy="2016761"/>
          </a:xfrm>
        </p:spPr>
        <p:txBody>
          <a:bodyPr anchor="b">
            <a:normAutofit/>
          </a:bodyPr>
          <a:lstStyle>
            <a:lvl1pPr algn="ctr">
              <a:defRPr sz="59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2212" y="3968169"/>
            <a:ext cx="8279697" cy="115777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04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1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5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3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96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1" y="595594"/>
            <a:ext cx="8953278" cy="422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484" y="5034462"/>
            <a:ext cx="9082484" cy="599329"/>
          </a:xfrm>
        </p:spPr>
        <p:txBody>
          <a:bodyPr anchor="b">
            <a:normAutofit/>
          </a:bodyPr>
          <a:lstStyle>
            <a:lvl1pPr algn="ctr">
              <a:defRPr sz="30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83160" y="766442"/>
            <a:ext cx="8520104" cy="388803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06"/>
            </a:lvl1pPr>
            <a:lvl2pPr marL="504200" indent="0">
              <a:buNone/>
              <a:defRPr sz="2206"/>
            </a:lvl2pPr>
            <a:lvl3pPr marL="1008400" indent="0">
              <a:buNone/>
              <a:defRPr sz="2206"/>
            </a:lvl3pPr>
            <a:lvl4pPr marL="1512600" indent="0">
              <a:buNone/>
              <a:defRPr sz="2206"/>
            </a:lvl4pPr>
            <a:lvl5pPr marL="2016801" indent="0">
              <a:buNone/>
              <a:defRPr sz="2206"/>
            </a:lvl5pPr>
            <a:lvl6pPr marL="2521001" indent="0">
              <a:buNone/>
              <a:defRPr sz="2206"/>
            </a:lvl6pPr>
            <a:lvl7pPr marL="3025201" indent="0">
              <a:buNone/>
              <a:defRPr sz="2206"/>
            </a:lvl7pPr>
            <a:lvl8pPr marL="3529401" indent="0">
              <a:buNone/>
              <a:defRPr sz="2206"/>
            </a:lvl8pPr>
            <a:lvl9pPr marL="4033601" indent="0">
              <a:buNone/>
              <a:defRPr sz="22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1474" y="5633792"/>
            <a:ext cx="9081113" cy="752615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4200" indent="0">
              <a:buNone/>
              <a:defRPr sz="1544"/>
            </a:lvl2pPr>
            <a:lvl3pPr marL="1008400" indent="0">
              <a:buNone/>
              <a:defRPr sz="1323"/>
            </a:lvl3pPr>
            <a:lvl4pPr marL="1512600" indent="0">
              <a:buNone/>
              <a:defRPr sz="1103"/>
            </a:lvl4pPr>
            <a:lvl5pPr marL="2016801" indent="0">
              <a:buNone/>
              <a:defRPr sz="1103"/>
            </a:lvl5pPr>
            <a:lvl6pPr marL="2521001" indent="0">
              <a:buNone/>
              <a:defRPr sz="1103"/>
            </a:lvl6pPr>
            <a:lvl7pPr marL="3025201" indent="0">
              <a:buNone/>
              <a:defRPr sz="1103"/>
            </a:lvl7pPr>
            <a:lvl8pPr marL="3529401" indent="0">
              <a:buNone/>
              <a:defRPr sz="1103"/>
            </a:lvl8pPr>
            <a:lvl9pPr marL="4033601" indent="0">
              <a:buNone/>
              <a:defRPr sz="11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3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474" y="670971"/>
            <a:ext cx="9081113" cy="3897596"/>
          </a:xfrm>
        </p:spPr>
        <p:txBody>
          <a:bodyPr anchor="ctr"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1474" y="4736629"/>
            <a:ext cx="9081113" cy="1656180"/>
          </a:xfrm>
        </p:spPr>
        <p:txBody>
          <a:bodyPr anchor="ctr"/>
          <a:lstStyle>
            <a:lvl1pPr marL="0" indent="0" algn="ctr">
              <a:buNone/>
              <a:defRPr sz="1764"/>
            </a:lvl1pPr>
            <a:lvl2pPr marL="504200" indent="0">
              <a:buNone/>
              <a:defRPr sz="1544"/>
            </a:lvl2pPr>
            <a:lvl3pPr marL="1008400" indent="0">
              <a:buNone/>
              <a:defRPr sz="1323"/>
            </a:lvl3pPr>
            <a:lvl4pPr marL="1512600" indent="0">
              <a:buNone/>
              <a:defRPr sz="1103"/>
            </a:lvl4pPr>
            <a:lvl5pPr marL="2016801" indent="0">
              <a:buNone/>
              <a:defRPr sz="1103"/>
            </a:lvl5pPr>
            <a:lvl6pPr marL="2521001" indent="0">
              <a:buNone/>
              <a:defRPr sz="1103"/>
            </a:lvl6pPr>
            <a:lvl7pPr marL="3025201" indent="0">
              <a:buNone/>
              <a:defRPr sz="1103"/>
            </a:lvl7pPr>
            <a:lvl8pPr marL="3529401" indent="0">
              <a:buNone/>
              <a:defRPr sz="1103"/>
            </a:lvl8pPr>
            <a:lvl9pPr marL="4033601" indent="0">
              <a:buNone/>
              <a:defRPr sz="11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448" y="672253"/>
            <a:ext cx="8159289" cy="3300508"/>
          </a:xfrm>
        </p:spPr>
        <p:txBody>
          <a:bodyPr anchor="ctr"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09149" y="3981065"/>
            <a:ext cx="7676495" cy="587504"/>
          </a:xfrm>
        </p:spPr>
        <p:txBody>
          <a:bodyPr anchor="t">
            <a:normAutofit/>
          </a:bodyPr>
          <a:lstStyle>
            <a:lvl1pPr marL="0" indent="0" algn="r">
              <a:buNone/>
              <a:defRPr sz="1544"/>
            </a:lvl1pPr>
            <a:lvl2pPr marL="504200" indent="0">
              <a:buNone/>
              <a:defRPr sz="1544"/>
            </a:lvl2pPr>
            <a:lvl3pPr marL="1008400" indent="0">
              <a:buNone/>
              <a:defRPr sz="1323"/>
            </a:lvl3pPr>
            <a:lvl4pPr marL="1512600" indent="0">
              <a:buNone/>
              <a:defRPr sz="1103"/>
            </a:lvl4pPr>
            <a:lvl5pPr marL="2016801" indent="0">
              <a:buNone/>
              <a:defRPr sz="1103"/>
            </a:lvl5pPr>
            <a:lvl6pPr marL="2521001" indent="0">
              <a:buNone/>
              <a:defRPr sz="1103"/>
            </a:lvl6pPr>
            <a:lvl7pPr marL="3025201" indent="0">
              <a:buNone/>
              <a:defRPr sz="1103"/>
            </a:lvl7pPr>
            <a:lvl8pPr marL="3529401" indent="0">
              <a:buNone/>
              <a:defRPr sz="1103"/>
            </a:lvl8pPr>
            <a:lvl9pPr marL="4033601" indent="0">
              <a:buNone/>
              <a:defRPr sz="11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1474" y="4746745"/>
            <a:ext cx="9081113" cy="16425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544"/>
            </a:lvl2pPr>
            <a:lvl3pPr marL="1008400" indent="0">
              <a:buNone/>
              <a:defRPr sz="1323"/>
            </a:lvl3pPr>
            <a:lvl4pPr marL="1512600" indent="0">
              <a:buNone/>
              <a:defRPr sz="1103"/>
            </a:lvl4pPr>
            <a:lvl5pPr marL="2016801" indent="0">
              <a:buNone/>
              <a:defRPr sz="1103"/>
            </a:lvl5pPr>
            <a:lvl6pPr marL="2521001" indent="0">
              <a:buNone/>
              <a:defRPr sz="1103"/>
            </a:lvl6pPr>
            <a:lvl7pPr marL="3025201" indent="0">
              <a:buNone/>
              <a:defRPr sz="1103"/>
            </a:lvl7pPr>
            <a:lvl8pPr marL="3529401" indent="0">
              <a:buNone/>
              <a:defRPr sz="1103"/>
            </a:lvl8pPr>
            <a:lvl9pPr marL="4033601" indent="0">
              <a:buNone/>
              <a:defRPr sz="11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3778" y="963731"/>
            <a:ext cx="534670" cy="644878"/>
          </a:xfrm>
          <a:prstGeom prst="rect">
            <a:avLst/>
          </a:prstGeom>
        </p:spPr>
        <p:txBody>
          <a:bodyPr vert="horz" lIns="100838" tIns="50419" rIns="100838" bIns="504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54831" y="3234717"/>
            <a:ext cx="534670" cy="644878"/>
          </a:xfrm>
          <a:prstGeom prst="rect">
            <a:avLst/>
          </a:prstGeom>
        </p:spPr>
        <p:txBody>
          <a:bodyPr vert="horz" lIns="100838" tIns="50419" rIns="100838" bIns="504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2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5559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474" y="2345546"/>
            <a:ext cx="9081113" cy="2769996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1466" y="5128530"/>
            <a:ext cx="9079741" cy="1257877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4200" indent="0">
              <a:buNone/>
              <a:defRPr sz="1544"/>
            </a:lvl2pPr>
            <a:lvl3pPr marL="1008400" indent="0">
              <a:buNone/>
              <a:defRPr sz="1323"/>
            </a:lvl3pPr>
            <a:lvl4pPr marL="1512600" indent="0">
              <a:buNone/>
              <a:defRPr sz="1103"/>
            </a:lvl4pPr>
            <a:lvl5pPr marL="2016801" indent="0">
              <a:buNone/>
              <a:defRPr sz="1103"/>
            </a:lvl5pPr>
            <a:lvl6pPr marL="2521001" indent="0">
              <a:buNone/>
              <a:defRPr sz="1103"/>
            </a:lvl6pPr>
            <a:lvl7pPr marL="3025201" indent="0">
              <a:buNone/>
              <a:defRPr sz="1103"/>
            </a:lvl7pPr>
            <a:lvl8pPr marL="3529401" indent="0">
              <a:buNone/>
              <a:defRPr sz="1103"/>
            </a:lvl8pPr>
            <a:lvl9pPr marL="4033601" indent="0">
              <a:buNone/>
              <a:defRPr sz="11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1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01474" y="672253"/>
            <a:ext cx="9081113" cy="1070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01474" y="2079784"/>
            <a:ext cx="2895238" cy="635489"/>
          </a:xfrm>
        </p:spPr>
        <p:txBody>
          <a:bodyPr anchor="b">
            <a:noAutofit/>
          </a:bodyPr>
          <a:lstStyle>
            <a:lvl1pPr marL="0" indent="0" algn="ctr">
              <a:buNone/>
              <a:defRPr sz="2647" b="0">
                <a:solidFill>
                  <a:schemeClr val="tx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01474" y="2836069"/>
            <a:ext cx="2895238" cy="3550338"/>
          </a:xfrm>
        </p:spPr>
        <p:txBody>
          <a:bodyPr anchor="t">
            <a:normAutofit/>
          </a:bodyPr>
          <a:lstStyle>
            <a:lvl1pPr marL="0" indent="0" algn="ctr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00136" y="2079784"/>
            <a:ext cx="2895238" cy="635489"/>
          </a:xfrm>
        </p:spPr>
        <p:txBody>
          <a:bodyPr anchor="b">
            <a:noAutofit/>
          </a:bodyPr>
          <a:lstStyle>
            <a:lvl1pPr marL="0" indent="0" algn="ctr">
              <a:buNone/>
              <a:defRPr sz="2647" b="0">
                <a:solidFill>
                  <a:schemeClr val="tx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95508" y="2836069"/>
            <a:ext cx="2895238" cy="3550338"/>
          </a:xfrm>
        </p:spPr>
        <p:txBody>
          <a:bodyPr anchor="t">
            <a:normAutofit/>
          </a:bodyPr>
          <a:lstStyle>
            <a:lvl1pPr marL="0" indent="0" algn="ctr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987348" y="2079784"/>
            <a:ext cx="2895238" cy="635489"/>
          </a:xfrm>
        </p:spPr>
        <p:txBody>
          <a:bodyPr anchor="b">
            <a:noAutofit/>
          </a:bodyPr>
          <a:lstStyle>
            <a:lvl1pPr marL="0" indent="0" algn="ctr">
              <a:buNone/>
              <a:defRPr sz="2647" b="0">
                <a:solidFill>
                  <a:schemeClr val="tx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987348" y="2836069"/>
            <a:ext cx="2895238" cy="3550338"/>
          </a:xfrm>
        </p:spPr>
        <p:txBody>
          <a:bodyPr anchor="t">
            <a:normAutofit/>
          </a:bodyPr>
          <a:lstStyle>
            <a:lvl1pPr marL="0" indent="0" algn="ctr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02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3" y="2013722"/>
            <a:ext cx="2957579" cy="2022007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31" y="2013722"/>
            <a:ext cx="2957579" cy="2022007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17" y="2013722"/>
            <a:ext cx="2957579" cy="202200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01474" y="672253"/>
            <a:ext cx="9081113" cy="1070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01474" y="4305361"/>
            <a:ext cx="2895238" cy="635489"/>
          </a:xfrm>
        </p:spPr>
        <p:txBody>
          <a:bodyPr anchor="b">
            <a:noAutofit/>
          </a:bodyPr>
          <a:lstStyle>
            <a:lvl1pPr marL="0" indent="0" algn="ctr">
              <a:buNone/>
              <a:defRPr sz="2206" b="0">
                <a:solidFill>
                  <a:schemeClr val="tx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2961" y="2138196"/>
            <a:ext cx="2712264" cy="1767702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01474" y="4940852"/>
            <a:ext cx="2895238" cy="1445558"/>
          </a:xfrm>
        </p:spPr>
        <p:txBody>
          <a:bodyPr anchor="t">
            <a:normAutofit/>
          </a:bodyPr>
          <a:lstStyle>
            <a:lvl1pPr marL="0" indent="0" algn="ctr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96695" y="4305361"/>
            <a:ext cx="2895238" cy="635489"/>
          </a:xfrm>
        </p:spPr>
        <p:txBody>
          <a:bodyPr anchor="b">
            <a:noAutofit/>
          </a:bodyPr>
          <a:lstStyle>
            <a:lvl1pPr marL="0" indent="0" algn="ctr">
              <a:buNone/>
              <a:defRPr sz="2206" b="0">
                <a:solidFill>
                  <a:schemeClr val="tx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86995" y="2138390"/>
            <a:ext cx="2712264" cy="1773448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95508" y="4940851"/>
            <a:ext cx="2896425" cy="1445558"/>
          </a:xfrm>
        </p:spPr>
        <p:txBody>
          <a:bodyPr anchor="t">
            <a:normAutofit/>
          </a:bodyPr>
          <a:lstStyle>
            <a:lvl1pPr marL="0" indent="0" algn="ctr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987457" y="4305361"/>
            <a:ext cx="2895238" cy="635489"/>
          </a:xfrm>
        </p:spPr>
        <p:txBody>
          <a:bodyPr anchor="b">
            <a:noAutofit/>
          </a:bodyPr>
          <a:lstStyle>
            <a:lvl1pPr marL="0" indent="0" algn="ctr">
              <a:buNone/>
              <a:defRPr sz="2206" b="0">
                <a:solidFill>
                  <a:schemeClr val="tx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083061" y="2133249"/>
            <a:ext cx="2712264" cy="1772488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987348" y="4940848"/>
            <a:ext cx="2895238" cy="1445560"/>
          </a:xfrm>
        </p:spPr>
        <p:txBody>
          <a:bodyPr anchor="t">
            <a:normAutofit/>
          </a:bodyPr>
          <a:lstStyle>
            <a:lvl1pPr marL="0" indent="0" algn="ctr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25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63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78901" y="672254"/>
            <a:ext cx="2003685" cy="571415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1475" y="672254"/>
            <a:ext cx="6943756" cy="571415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27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9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176" y="1942067"/>
            <a:ext cx="8411712" cy="2016774"/>
          </a:xfrm>
        </p:spPr>
        <p:txBody>
          <a:bodyPr anchor="b"/>
          <a:lstStyle>
            <a:lvl1pPr algn="ctr">
              <a:defRPr sz="441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6176" y="3958839"/>
            <a:ext cx="8411712" cy="1661946"/>
          </a:xfrm>
        </p:spPr>
        <p:txBody>
          <a:bodyPr anchor="t"/>
          <a:lstStyle>
            <a:lvl1pPr marL="0" indent="0" algn="ctr">
              <a:buNone/>
              <a:defRPr sz="2206">
                <a:solidFill>
                  <a:schemeClr val="tx1"/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33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1476" y="1910506"/>
            <a:ext cx="4438478" cy="44758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0454" y="1910508"/>
            <a:ext cx="4442134" cy="44759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2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3" y="1952274"/>
            <a:ext cx="4429181" cy="453567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06" y="1952274"/>
            <a:ext cx="4429181" cy="4535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234" y="2023877"/>
            <a:ext cx="4276960" cy="600886"/>
          </a:xfrm>
        </p:spPr>
        <p:txBody>
          <a:bodyPr anchor="b">
            <a:noAutofit/>
          </a:bodyPr>
          <a:lstStyle>
            <a:lvl1pPr marL="0" indent="0" algn="ctr">
              <a:buNone/>
              <a:defRPr sz="2647" b="0"/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2234" y="2624764"/>
            <a:ext cx="4276960" cy="3761644"/>
          </a:xfrm>
        </p:spPr>
        <p:txBody>
          <a:bodyPr anchor="t"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21210" y="2023879"/>
            <a:ext cx="4293613" cy="600885"/>
          </a:xfrm>
        </p:spPr>
        <p:txBody>
          <a:bodyPr anchor="b">
            <a:noAutofit/>
          </a:bodyPr>
          <a:lstStyle>
            <a:lvl1pPr marL="0" indent="0" algn="ctr">
              <a:buNone/>
              <a:defRPr sz="2647" b="0"/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21210" y="2624764"/>
            <a:ext cx="4293613" cy="3761644"/>
          </a:xfrm>
        </p:spPr>
        <p:txBody>
          <a:bodyPr anchor="t"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5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2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476" y="672253"/>
            <a:ext cx="3251251" cy="2009171"/>
          </a:xfrm>
        </p:spPr>
        <p:txBody>
          <a:bodyPr anchor="b">
            <a:normAutofit/>
          </a:bodyPr>
          <a:lstStyle>
            <a:lvl1pPr algn="ctr">
              <a:defRPr sz="264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8795" y="672254"/>
            <a:ext cx="5623792" cy="571415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1476" y="2681424"/>
            <a:ext cx="3251251" cy="370498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24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43" y="672609"/>
            <a:ext cx="4009026" cy="5740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475" y="672610"/>
            <a:ext cx="4589691" cy="2017353"/>
          </a:xfrm>
        </p:spPr>
        <p:txBody>
          <a:bodyPr anchor="b">
            <a:noAutofit/>
          </a:bodyPr>
          <a:lstStyle>
            <a:lvl1pPr algn="ctr">
              <a:defRPr sz="352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20008" y="820455"/>
            <a:ext cx="3701730" cy="541775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1475" y="2689963"/>
            <a:ext cx="4589691" cy="372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1474" y="672253"/>
            <a:ext cx="9081113" cy="107019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474" y="1910508"/>
            <a:ext cx="9081113" cy="44759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34891" y="6487946"/>
            <a:ext cx="240601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3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1476" y="6487946"/>
            <a:ext cx="585265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3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21665" y="6487946"/>
            <a:ext cx="66092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3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47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txStyles>
    <p:titleStyle>
      <a:lvl1pPr algn="ctr" defTabSz="504200" rtl="0" eaLnBrk="1" latinLnBrk="0" hangingPunct="1">
        <a:spcBef>
          <a:spcPct val="0"/>
        </a:spcBef>
        <a:buNone/>
        <a:defRPr sz="441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8150" indent="-337457" algn="l" defTabSz="504200" rtl="0" eaLnBrk="1" latinLnBrk="0" hangingPunct="1">
        <a:spcBef>
          <a:spcPct val="20000"/>
        </a:spcBef>
        <a:spcAft>
          <a:spcPts val="662"/>
        </a:spcAft>
        <a:buClr>
          <a:schemeClr val="tx2"/>
        </a:buClr>
        <a:buSzPct val="70000"/>
        <a:buFont typeface="Wingdings 2" charset="2"/>
        <a:buChar char=""/>
        <a:defRPr sz="2206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94016" indent="-297756" algn="l" defTabSz="504200" rtl="0" eaLnBrk="1" latinLnBrk="0" hangingPunct="1">
        <a:spcBef>
          <a:spcPct val="20000"/>
        </a:spcBef>
        <a:spcAft>
          <a:spcPts val="662"/>
        </a:spcAft>
        <a:buClr>
          <a:schemeClr val="tx2"/>
        </a:buClr>
        <a:buSzPct val="70000"/>
        <a:buFont typeface="Wingdings 2" charset="2"/>
        <a:buChar char=""/>
        <a:defRPr sz="198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131473" indent="-238205" algn="l" defTabSz="504200" rtl="0" eaLnBrk="1" latinLnBrk="0" hangingPunct="1">
        <a:spcBef>
          <a:spcPct val="20000"/>
        </a:spcBef>
        <a:spcAft>
          <a:spcPts val="662"/>
        </a:spcAft>
        <a:buClr>
          <a:schemeClr val="tx2"/>
        </a:buClr>
        <a:buSzPct val="70000"/>
        <a:buFont typeface="Wingdings 2" charset="2"/>
        <a:buChar char=""/>
        <a:defRPr sz="176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528481" indent="-238205" algn="l" defTabSz="504200" rtl="0" eaLnBrk="1" latinLnBrk="0" hangingPunct="1">
        <a:spcBef>
          <a:spcPct val="20000"/>
        </a:spcBef>
        <a:spcAft>
          <a:spcPts val="662"/>
        </a:spcAft>
        <a:buClr>
          <a:schemeClr val="tx2"/>
        </a:buClr>
        <a:buSzPct val="70000"/>
        <a:buFont typeface="Wingdings 2" charset="2"/>
        <a:buChar char=""/>
        <a:defRPr sz="154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846087" indent="-238205" algn="l" defTabSz="504200" rtl="0" eaLnBrk="1" latinLnBrk="0" hangingPunct="1">
        <a:spcBef>
          <a:spcPct val="20000"/>
        </a:spcBef>
        <a:spcAft>
          <a:spcPts val="662"/>
        </a:spcAft>
        <a:buClr>
          <a:schemeClr val="tx2"/>
        </a:buClr>
        <a:buSzPct val="70000"/>
        <a:buFont typeface="Wingdings 2" charset="2"/>
        <a:buChar char=""/>
        <a:defRPr sz="154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221701" indent="-252100" algn="l" defTabSz="504200" rtl="0" eaLnBrk="1" latinLnBrk="0" hangingPunct="1">
        <a:spcBef>
          <a:spcPct val="20000"/>
        </a:spcBef>
        <a:spcAft>
          <a:spcPts val="662"/>
        </a:spcAft>
        <a:buClr>
          <a:schemeClr val="tx2"/>
        </a:buClr>
        <a:buSzPct val="70000"/>
        <a:buFont typeface="Wingdings 2" charset="2"/>
        <a:buChar char=""/>
        <a:defRPr sz="154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648705" indent="-252100" algn="l" defTabSz="504200" rtl="0" eaLnBrk="1" latinLnBrk="0" hangingPunct="1">
        <a:spcBef>
          <a:spcPct val="20000"/>
        </a:spcBef>
        <a:spcAft>
          <a:spcPts val="662"/>
        </a:spcAft>
        <a:buClr>
          <a:schemeClr val="tx2"/>
        </a:buClr>
        <a:buSzPct val="70000"/>
        <a:buFont typeface="Wingdings 2" charset="2"/>
        <a:buChar char=""/>
        <a:defRPr sz="154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075709" indent="-252100" algn="l" defTabSz="504200" rtl="0" eaLnBrk="1" latinLnBrk="0" hangingPunct="1">
        <a:spcBef>
          <a:spcPct val="20000"/>
        </a:spcBef>
        <a:spcAft>
          <a:spcPts val="662"/>
        </a:spcAft>
        <a:buClr>
          <a:schemeClr val="tx2"/>
        </a:buClr>
        <a:buSzPct val="70000"/>
        <a:buFont typeface="Wingdings 2" charset="2"/>
        <a:buChar char=""/>
        <a:defRPr sz="154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425517" indent="-252100" algn="l" defTabSz="504200" rtl="0" eaLnBrk="1" latinLnBrk="0" hangingPunct="1">
        <a:spcBef>
          <a:spcPct val="20000"/>
        </a:spcBef>
        <a:spcAft>
          <a:spcPts val="662"/>
        </a:spcAft>
        <a:buClr>
          <a:schemeClr val="tx2"/>
        </a:buClr>
        <a:buSzPct val="70000"/>
        <a:buFont typeface="Wingdings 2" charset="2"/>
        <a:buChar char=""/>
        <a:defRPr sz="154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4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6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10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52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4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6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4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png"/><Relationship Id="rId7" Type="http://schemas.openxmlformats.org/officeDocument/2006/relationships/image" Target="../media/image63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jp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png"/><Relationship Id="rId7" Type="http://schemas.openxmlformats.org/officeDocument/2006/relationships/image" Target="../media/image71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60.png"/><Relationship Id="rId7" Type="http://schemas.openxmlformats.org/officeDocument/2006/relationships/image" Target="../media/image80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09950" y="2063496"/>
            <a:ext cx="0" cy="3017520"/>
          </a:xfrm>
          <a:custGeom>
            <a:avLst/>
            <a:gdLst/>
            <a:ahLst/>
            <a:cxnLst/>
            <a:rect l="l" t="t" r="r" b="b"/>
            <a:pathLst>
              <a:path h="3017520">
                <a:moveTo>
                  <a:pt x="0" y="0"/>
                </a:moveTo>
                <a:lnTo>
                  <a:pt x="0" y="3017520"/>
                </a:lnTo>
              </a:path>
            </a:pathLst>
          </a:custGeom>
          <a:ln w="19812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2668" y="2065020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>
                <a:moveTo>
                  <a:pt x="0" y="0"/>
                </a:moveTo>
                <a:lnTo>
                  <a:pt x="2651760" y="0"/>
                </a:lnTo>
              </a:path>
            </a:pathLst>
          </a:custGeom>
          <a:ln w="21336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2668" y="5085588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>
                <a:moveTo>
                  <a:pt x="0" y="0"/>
                </a:moveTo>
                <a:lnTo>
                  <a:pt x="2651760" y="0"/>
                </a:lnTo>
              </a:path>
            </a:pathLst>
          </a:custGeom>
          <a:ln w="21336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22776" y="728472"/>
            <a:ext cx="5795772" cy="5745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39174" y="5551446"/>
            <a:ext cx="184975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latin typeface="Times New Roman"/>
                <a:cs typeface="Times New Roman"/>
              </a:rPr>
              <a:t>1. </a:t>
            </a:r>
            <a:r>
              <a:rPr sz="1400" spc="-5" dirty="0">
                <a:latin typeface="Times New Roman"/>
                <a:cs typeface="Times New Roman"/>
              </a:rPr>
              <a:t>Manhattan,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2.Brooklyn,</a:t>
            </a:r>
            <a:endParaRPr sz="14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400" spc="20" dirty="0">
                <a:latin typeface="Times New Roman"/>
                <a:cs typeface="Times New Roman"/>
              </a:rPr>
              <a:t>3. </a:t>
            </a:r>
            <a:r>
              <a:rPr sz="1400" spc="-15" dirty="0">
                <a:latin typeface="Times New Roman"/>
                <a:cs typeface="Times New Roman"/>
              </a:rPr>
              <a:t>Queens,  </a:t>
            </a:r>
            <a:r>
              <a:rPr sz="1400" spc="-45" dirty="0">
                <a:latin typeface="Times New Roman"/>
                <a:cs typeface="Times New Roman"/>
              </a:rPr>
              <a:t>4.The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65" dirty="0">
                <a:latin typeface="Times New Roman"/>
                <a:cs typeface="Times New Roman"/>
              </a:rPr>
              <a:t>Bronx,</a:t>
            </a:r>
            <a:endParaRPr sz="1400">
              <a:latin typeface="Times New Roman"/>
              <a:cs typeface="Times New Roman"/>
            </a:endParaRPr>
          </a:p>
          <a:p>
            <a:pPr marL="397510">
              <a:lnSpc>
                <a:spcPct val="100000"/>
              </a:lnSpc>
            </a:pPr>
            <a:r>
              <a:rPr sz="1400" spc="20" dirty="0">
                <a:latin typeface="Times New Roman"/>
                <a:cs typeface="Times New Roman"/>
              </a:rPr>
              <a:t>5. </a:t>
            </a:r>
            <a:r>
              <a:rPr sz="1400" spc="10" dirty="0">
                <a:latin typeface="Times New Roman"/>
                <a:cs typeface="Times New Roman"/>
              </a:rPr>
              <a:t>Staten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Island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6488" y="2505456"/>
            <a:ext cx="2116836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060" y="2865120"/>
            <a:ext cx="1615440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72668" y="3149637"/>
            <a:ext cx="26276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5"/>
              </a:spcBef>
            </a:pPr>
            <a:r>
              <a:rPr sz="2000" spc="-305" dirty="0">
                <a:solidFill>
                  <a:srgbClr val="FFFFFF"/>
                </a:solidFill>
              </a:rPr>
              <a:t>XYZ </a:t>
            </a:r>
            <a:r>
              <a:rPr sz="2000" spc="-35" dirty="0">
                <a:solidFill>
                  <a:srgbClr val="FFFFFF"/>
                </a:solidFill>
              </a:rPr>
              <a:t>Company</a:t>
            </a:r>
            <a:r>
              <a:rPr sz="2000" spc="-25" dirty="0">
                <a:solidFill>
                  <a:srgbClr val="FFFFFF"/>
                </a:solidFill>
              </a:rPr>
              <a:t> </a:t>
            </a:r>
            <a:r>
              <a:rPr sz="2000" spc="-100" dirty="0">
                <a:solidFill>
                  <a:srgbClr val="FFFFFF"/>
                </a:solidFill>
              </a:rPr>
              <a:t>Limited</a:t>
            </a:r>
            <a:endParaRPr sz="2000"/>
          </a:p>
        </p:txBody>
      </p:sp>
      <p:sp>
        <p:nvSpPr>
          <p:cNvPr id="12" name="object 12"/>
          <p:cNvSpPr/>
          <p:nvPr/>
        </p:nvSpPr>
        <p:spPr>
          <a:xfrm>
            <a:off x="3973067" y="748284"/>
            <a:ext cx="2456687" cy="2388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1736" y="1301496"/>
            <a:ext cx="358292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63156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48143" y="1321308"/>
            <a:ext cx="215265" cy="285115"/>
          </a:xfrm>
          <a:custGeom>
            <a:avLst/>
            <a:gdLst/>
            <a:ahLst/>
            <a:cxnLst/>
            <a:rect l="l" t="t" r="r" b="b"/>
            <a:pathLst>
              <a:path w="215265" h="285115">
                <a:moveTo>
                  <a:pt x="214884" y="216408"/>
                </a:moveTo>
                <a:lnTo>
                  <a:pt x="0" y="216408"/>
                </a:lnTo>
                <a:lnTo>
                  <a:pt x="0" y="163068"/>
                </a:lnTo>
                <a:lnTo>
                  <a:pt x="131064" y="0"/>
                </a:lnTo>
                <a:lnTo>
                  <a:pt x="188976" y="0"/>
                </a:lnTo>
                <a:lnTo>
                  <a:pt x="188976" y="71628"/>
                </a:lnTo>
                <a:lnTo>
                  <a:pt x="124968" y="71628"/>
                </a:lnTo>
                <a:lnTo>
                  <a:pt x="51816" y="164592"/>
                </a:lnTo>
                <a:lnTo>
                  <a:pt x="214884" y="164592"/>
                </a:lnTo>
                <a:lnTo>
                  <a:pt x="214884" y="216408"/>
                </a:lnTo>
                <a:close/>
              </a:path>
              <a:path w="215265" h="285115">
                <a:moveTo>
                  <a:pt x="188976" y="164592"/>
                </a:moveTo>
                <a:lnTo>
                  <a:pt x="126492" y="164592"/>
                </a:lnTo>
                <a:lnTo>
                  <a:pt x="126492" y="71628"/>
                </a:lnTo>
                <a:lnTo>
                  <a:pt x="188976" y="71628"/>
                </a:lnTo>
                <a:lnTo>
                  <a:pt x="188976" y="164592"/>
                </a:lnTo>
                <a:close/>
              </a:path>
              <a:path w="215265" h="285115">
                <a:moveTo>
                  <a:pt x="188976" y="284988"/>
                </a:moveTo>
                <a:lnTo>
                  <a:pt x="126492" y="284988"/>
                </a:lnTo>
                <a:lnTo>
                  <a:pt x="126492" y="216408"/>
                </a:lnTo>
                <a:lnTo>
                  <a:pt x="188976" y="216408"/>
                </a:lnTo>
                <a:lnTo>
                  <a:pt x="188976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0523" y="1313688"/>
            <a:ext cx="230504" cy="299085"/>
          </a:xfrm>
          <a:custGeom>
            <a:avLst/>
            <a:gdLst/>
            <a:ahLst/>
            <a:cxnLst/>
            <a:rect l="l" t="t" r="r" b="b"/>
            <a:pathLst>
              <a:path w="230504" h="299084">
                <a:moveTo>
                  <a:pt x="126492" y="230124"/>
                </a:moveTo>
                <a:lnTo>
                  <a:pt x="3048" y="230124"/>
                </a:lnTo>
                <a:lnTo>
                  <a:pt x="0" y="227076"/>
                </a:lnTo>
                <a:lnTo>
                  <a:pt x="0" y="167640"/>
                </a:lnTo>
                <a:lnTo>
                  <a:pt x="1524" y="167640"/>
                </a:lnTo>
                <a:lnTo>
                  <a:pt x="132588" y="3048"/>
                </a:lnTo>
                <a:lnTo>
                  <a:pt x="135636" y="0"/>
                </a:lnTo>
                <a:lnTo>
                  <a:pt x="199644" y="0"/>
                </a:lnTo>
                <a:lnTo>
                  <a:pt x="202692" y="3048"/>
                </a:lnTo>
                <a:lnTo>
                  <a:pt x="202692" y="7620"/>
                </a:lnTo>
                <a:lnTo>
                  <a:pt x="188976" y="7620"/>
                </a:lnTo>
                <a:lnTo>
                  <a:pt x="188976" y="12192"/>
                </a:lnTo>
                <a:lnTo>
                  <a:pt x="143256" y="12192"/>
                </a:lnTo>
                <a:lnTo>
                  <a:pt x="138684" y="13716"/>
                </a:lnTo>
                <a:lnTo>
                  <a:pt x="142031" y="13716"/>
                </a:lnTo>
                <a:lnTo>
                  <a:pt x="15866" y="170688"/>
                </a:lnTo>
                <a:lnTo>
                  <a:pt x="13716" y="170688"/>
                </a:lnTo>
                <a:lnTo>
                  <a:pt x="12192" y="175260"/>
                </a:lnTo>
                <a:lnTo>
                  <a:pt x="13716" y="175260"/>
                </a:lnTo>
                <a:lnTo>
                  <a:pt x="13716" y="216408"/>
                </a:lnTo>
                <a:lnTo>
                  <a:pt x="7620" y="216408"/>
                </a:lnTo>
                <a:lnTo>
                  <a:pt x="13716" y="224028"/>
                </a:lnTo>
                <a:lnTo>
                  <a:pt x="126492" y="224028"/>
                </a:lnTo>
                <a:lnTo>
                  <a:pt x="126492" y="230124"/>
                </a:lnTo>
                <a:close/>
              </a:path>
              <a:path w="230504" h="299084">
                <a:moveTo>
                  <a:pt x="216408" y="178308"/>
                </a:moveTo>
                <a:lnTo>
                  <a:pt x="192024" y="178308"/>
                </a:lnTo>
                <a:lnTo>
                  <a:pt x="188976" y="175260"/>
                </a:lnTo>
                <a:lnTo>
                  <a:pt x="188976" y="7620"/>
                </a:lnTo>
                <a:lnTo>
                  <a:pt x="196596" y="13716"/>
                </a:lnTo>
                <a:lnTo>
                  <a:pt x="202692" y="13716"/>
                </a:lnTo>
                <a:lnTo>
                  <a:pt x="202692" y="164592"/>
                </a:lnTo>
                <a:lnTo>
                  <a:pt x="196596" y="164592"/>
                </a:lnTo>
                <a:lnTo>
                  <a:pt x="202692" y="172212"/>
                </a:lnTo>
                <a:lnTo>
                  <a:pt x="216408" y="172212"/>
                </a:lnTo>
                <a:lnTo>
                  <a:pt x="216408" y="178308"/>
                </a:lnTo>
                <a:close/>
              </a:path>
              <a:path w="230504" h="299084">
                <a:moveTo>
                  <a:pt x="202692" y="13716"/>
                </a:moveTo>
                <a:lnTo>
                  <a:pt x="196596" y="13716"/>
                </a:lnTo>
                <a:lnTo>
                  <a:pt x="188976" y="7620"/>
                </a:lnTo>
                <a:lnTo>
                  <a:pt x="202692" y="7620"/>
                </a:lnTo>
                <a:lnTo>
                  <a:pt x="202692" y="13716"/>
                </a:lnTo>
                <a:close/>
              </a:path>
              <a:path w="230504" h="299084">
                <a:moveTo>
                  <a:pt x="142031" y="13716"/>
                </a:moveTo>
                <a:lnTo>
                  <a:pt x="138684" y="13716"/>
                </a:lnTo>
                <a:lnTo>
                  <a:pt x="143256" y="12192"/>
                </a:lnTo>
                <a:lnTo>
                  <a:pt x="142031" y="13716"/>
                </a:lnTo>
                <a:close/>
              </a:path>
              <a:path w="230504" h="299084">
                <a:moveTo>
                  <a:pt x="188976" y="13716"/>
                </a:moveTo>
                <a:lnTo>
                  <a:pt x="142031" y="13716"/>
                </a:lnTo>
                <a:lnTo>
                  <a:pt x="143256" y="12192"/>
                </a:lnTo>
                <a:lnTo>
                  <a:pt x="188976" y="12192"/>
                </a:lnTo>
                <a:lnTo>
                  <a:pt x="188976" y="13716"/>
                </a:lnTo>
                <a:close/>
              </a:path>
              <a:path w="230504" h="299084">
                <a:moveTo>
                  <a:pt x="137160" y="178308"/>
                </a:moveTo>
                <a:lnTo>
                  <a:pt x="56388" y="178308"/>
                </a:lnTo>
                <a:lnTo>
                  <a:pt x="53340" y="175260"/>
                </a:lnTo>
                <a:lnTo>
                  <a:pt x="51816" y="172212"/>
                </a:lnTo>
                <a:lnTo>
                  <a:pt x="51816" y="169164"/>
                </a:lnTo>
                <a:lnTo>
                  <a:pt x="53340" y="167640"/>
                </a:lnTo>
                <a:lnTo>
                  <a:pt x="126492" y="74676"/>
                </a:lnTo>
                <a:lnTo>
                  <a:pt x="128016" y="73152"/>
                </a:lnTo>
                <a:lnTo>
                  <a:pt x="131064" y="71628"/>
                </a:lnTo>
                <a:lnTo>
                  <a:pt x="137160" y="71628"/>
                </a:lnTo>
                <a:lnTo>
                  <a:pt x="140208" y="74676"/>
                </a:lnTo>
                <a:lnTo>
                  <a:pt x="140208" y="79248"/>
                </a:lnTo>
                <a:lnTo>
                  <a:pt x="126492" y="79248"/>
                </a:lnTo>
                <a:lnTo>
                  <a:pt x="126492" y="97722"/>
                </a:lnTo>
                <a:lnTo>
                  <a:pt x="73643" y="164592"/>
                </a:lnTo>
                <a:lnTo>
                  <a:pt x="59436" y="164592"/>
                </a:lnTo>
                <a:lnTo>
                  <a:pt x="64008" y="176784"/>
                </a:lnTo>
                <a:lnTo>
                  <a:pt x="138684" y="176784"/>
                </a:lnTo>
                <a:lnTo>
                  <a:pt x="137160" y="178308"/>
                </a:lnTo>
                <a:close/>
              </a:path>
              <a:path w="230504" h="299084">
                <a:moveTo>
                  <a:pt x="126492" y="97722"/>
                </a:moveTo>
                <a:lnTo>
                  <a:pt x="126492" y="79248"/>
                </a:lnTo>
                <a:lnTo>
                  <a:pt x="133525" y="84875"/>
                </a:lnTo>
                <a:lnTo>
                  <a:pt x="132588" y="85344"/>
                </a:lnTo>
                <a:lnTo>
                  <a:pt x="136275" y="85344"/>
                </a:lnTo>
                <a:lnTo>
                  <a:pt x="126492" y="97722"/>
                </a:lnTo>
                <a:close/>
              </a:path>
              <a:path w="230504" h="299084">
                <a:moveTo>
                  <a:pt x="133525" y="84875"/>
                </a:moveTo>
                <a:lnTo>
                  <a:pt x="126492" y="79248"/>
                </a:lnTo>
                <a:lnTo>
                  <a:pt x="140208" y="79248"/>
                </a:lnTo>
                <a:lnTo>
                  <a:pt x="140208" y="82296"/>
                </a:lnTo>
                <a:lnTo>
                  <a:pt x="138684" y="82296"/>
                </a:lnTo>
                <a:lnTo>
                  <a:pt x="133525" y="84875"/>
                </a:lnTo>
                <a:close/>
              </a:path>
              <a:path w="230504" h="299084">
                <a:moveTo>
                  <a:pt x="136275" y="85344"/>
                </a:moveTo>
                <a:lnTo>
                  <a:pt x="134112" y="85344"/>
                </a:lnTo>
                <a:lnTo>
                  <a:pt x="133525" y="84875"/>
                </a:lnTo>
                <a:lnTo>
                  <a:pt x="138684" y="82296"/>
                </a:lnTo>
                <a:lnTo>
                  <a:pt x="136275" y="85344"/>
                </a:lnTo>
                <a:close/>
              </a:path>
              <a:path w="230504" h="299084">
                <a:moveTo>
                  <a:pt x="126492" y="172212"/>
                </a:moveTo>
                <a:lnTo>
                  <a:pt x="126492" y="97722"/>
                </a:lnTo>
                <a:lnTo>
                  <a:pt x="138684" y="82296"/>
                </a:lnTo>
                <a:lnTo>
                  <a:pt x="140208" y="82296"/>
                </a:lnTo>
                <a:lnTo>
                  <a:pt x="140208" y="164592"/>
                </a:lnTo>
                <a:lnTo>
                  <a:pt x="134112" y="164592"/>
                </a:lnTo>
                <a:lnTo>
                  <a:pt x="126492" y="172212"/>
                </a:lnTo>
                <a:close/>
              </a:path>
              <a:path w="230504" h="299084">
                <a:moveTo>
                  <a:pt x="134112" y="85344"/>
                </a:moveTo>
                <a:lnTo>
                  <a:pt x="132588" y="85344"/>
                </a:lnTo>
                <a:lnTo>
                  <a:pt x="133525" y="84875"/>
                </a:lnTo>
                <a:lnTo>
                  <a:pt x="134112" y="85344"/>
                </a:lnTo>
                <a:close/>
              </a:path>
              <a:path w="230504" h="299084">
                <a:moveTo>
                  <a:pt x="64008" y="176784"/>
                </a:moveTo>
                <a:lnTo>
                  <a:pt x="59436" y="164592"/>
                </a:lnTo>
                <a:lnTo>
                  <a:pt x="73643" y="164592"/>
                </a:lnTo>
                <a:lnTo>
                  <a:pt x="64008" y="176784"/>
                </a:lnTo>
                <a:close/>
              </a:path>
              <a:path w="230504" h="299084">
                <a:moveTo>
                  <a:pt x="138684" y="176784"/>
                </a:moveTo>
                <a:lnTo>
                  <a:pt x="64008" y="176784"/>
                </a:lnTo>
                <a:lnTo>
                  <a:pt x="73643" y="164592"/>
                </a:lnTo>
                <a:lnTo>
                  <a:pt x="126492" y="164592"/>
                </a:lnTo>
                <a:lnTo>
                  <a:pt x="126492" y="172212"/>
                </a:lnTo>
                <a:lnTo>
                  <a:pt x="140208" y="172212"/>
                </a:lnTo>
                <a:lnTo>
                  <a:pt x="140208" y="175260"/>
                </a:lnTo>
                <a:lnTo>
                  <a:pt x="138684" y="176784"/>
                </a:lnTo>
                <a:close/>
              </a:path>
              <a:path w="230504" h="299084">
                <a:moveTo>
                  <a:pt x="140208" y="172212"/>
                </a:moveTo>
                <a:lnTo>
                  <a:pt x="126492" y="172212"/>
                </a:lnTo>
                <a:lnTo>
                  <a:pt x="134112" y="164592"/>
                </a:lnTo>
                <a:lnTo>
                  <a:pt x="140208" y="164592"/>
                </a:lnTo>
                <a:lnTo>
                  <a:pt x="140208" y="172212"/>
                </a:lnTo>
                <a:close/>
              </a:path>
              <a:path w="230504" h="299084">
                <a:moveTo>
                  <a:pt x="202692" y="172212"/>
                </a:moveTo>
                <a:lnTo>
                  <a:pt x="196596" y="164592"/>
                </a:lnTo>
                <a:lnTo>
                  <a:pt x="202692" y="164592"/>
                </a:lnTo>
                <a:lnTo>
                  <a:pt x="202692" y="172212"/>
                </a:lnTo>
                <a:close/>
              </a:path>
              <a:path w="230504" h="299084">
                <a:moveTo>
                  <a:pt x="230124" y="178308"/>
                </a:moveTo>
                <a:lnTo>
                  <a:pt x="222504" y="178308"/>
                </a:lnTo>
                <a:lnTo>
                  <a:pt x="216408" y="172212"/>
                </a:lnTo>
                <a:lnTo>
                  <a:pt x="202692" y="172212"/>
                </a:lnTo>
                <a:lnTo>
                  <a:pt x="202692" y="164592"/>
                </a:lnTo>
                <a:lnTo>
                  <a:pt x="227076" y="164592"/>
                </a:lnTo>
                <a:lnTo>
                  <a:pt x="230124" y="167640"/>
                </a:lnTo>
                <a:lnTo>
                  <a:pt x="230124" y="178308"/>
                </a:lnTo>
                <a:close/>
              </a:path>
              <a:path w="230504" h="299084">
                <a:moveTo>
                  <a:pt x="12192" y="175260"/>
                </a:moveTo>
                <a:lnTo>
                  <a:pt x="13716" y="170688"/>
                </a:lnTo>
                <a:lnTo>
                  <a:pt x="13716" y="173363"/>
                </a:lnTo>
                <a:lnTo>
                  <a:pt x="12192" y="175260"/>
                </a:lnTo>
                <a:close/>
              </a:path>
              <a:path w="230504" h="299084">
                <a:moveTo>
                  <a:pt x="13716" y="173363"/>
                </a:moveTo>
                <a:lnTo>
                  <a:pt x="13716" y="170688"/>
                </a:lnTo>
                <a:lnTo>
                  <a:pt x="15866" y="170688"/>
                </a:lnTo>
                <a:lnTo>
                  <a:pt x="13716" y="173363"/>
                </a:lnTo>
                <a:close/>
              </a:path>
              <a:path w="230504" h="299084">
                <a:moveTo>
                  <a:pt x="216408" y="224028"/>
                </a:moveTo>
                <a:lnTo>
                  <a:pt x="216408" y="172212"/>
                </a:lnTo>
                <a:lnTo>
                  <a:pt x="222504" y="178308"/>
                </a:lnTo>
                <a:lnTo>
                  <a:pt x="230124" y="178308"/>
                </a:lnTo>
                <a:lnTo>
                  <a:pt x="230124" y="216408"/>
                </a:lnTo>
                <a:lnTo>
                  <a:pt x="222504" y="216408"/>
                </a:lnTo>
                <a:lnTo>
                  <a:pt x="216408" y="224028"/>
                </a:lnTo>
                <a:close/>
              </a:path>
              <a:path w="230504" h="299084">
                <a:moveTo>
                  <a:pt x="13716" y="175260"/>
                </a:moveTo>
                <a:lnTo>
                  <a:pt x="12192" y="175260"/>
                </a:lnTo>
                <a:lnTo>
                  <a:pt x="13716" y="173363"/>
                </a:lnTo>
                <a:lnTo>
                  <a:pt x="13716" y="175260"/>
                </a:lnTo>
                <a:close/>
              </a:path>
              <a:path w="230504" h="299084">
                <a:moveTo>
                  <a:pt x="13716" y="224028"/>
                </a:moveTo>
                <a:lnTo>
                  <a:pt x="7620" y="216408"/>
                </a:lnTo>
                <a:lnTo>
                  <a:pt x="13716" y="216408"/>
                </a:lnTo>
                <a:lnTo>
                  <a:pt x="13716" y="224028"/>
                </a:lnTo>
                <a:close/>
              </a:path>
              <a:path w="230504" h="299084">
                <a:moveTo>
                  <a:pt x="140208" y="230124"/>
                </a:moveTo>
                <a:lnTo>
                  <a:pt x="134112" y="230124"/>
                </a:lnTo>
                <a:lnTo>
                  <a:pt x="126492" y="224028"/>
                </a:lnTo>
                <a:lnTo>
                  <a:pt x="13716" y="224028"/>
                </a:lnTo>
                <a:lnTo>
                  <a:pt x="13716" y="216408"/>
                </a:lnTo>
                <a:lnTo>
                  <a:pt x="137160" y="216408"/>
                </a:lnTo>
                <a:lnTo>
                  <a:pt x="140208" y="220980"/>
                </a:lnTo>
                <a:lnTo>
                  <a:pt x="140208" y="230124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88976" y="220980"/>
                </a:lnTo>
                <a:lnTo>
                  <a:pt x="192024" y="216408"/>
                </a:lnTo>
                <a:lnTo>
                  <a:pt x="216408" y="216408"/>
                </a:lnTo>
                <a:lnTo>
                  <a:pt x="216408" y="224028"/>
                </a:lnTo>
                <a:lnTo>
                  <a:pt x="202692" y="224028"/>
                </a:lnTo>
                <a:lnTo>
                  <a:pt x="196596" y="230124"/>
                </a:lnTo>
                <a:lnTo>
                  <a:pt x="202692" y="230124"/>
                </a:lnTo>
                <a:lnTo>
                  <a:pt x="202692" y="284988"/>
                </a:lnTo>
                <a:lnTo>
                  <a:pt x="196596" y="284988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27076" y="230124"/>
                </a:moveTo>
                <a:lnTo>
                  <a:pt x="202692" y="230124"/>
                </a:lnTo>
                <a:lnTo>
                  <a:pt x="202692" y="224028"/>
                </a:lnTo>
                <a:lnTo>
                  <a:pt x="216408" y="224028"/>
                </a:lnTo>
                <a:lnTo>
                  <a:pt x="222504" y="216408"/>
                </a:lnTo>
                <a:lnTo>
                  <a:pt x="230124" y="216408"/>
                </a:lnTo>
                <a:lnTo>
                  <a:pt x="230124" y="227076"/>
                </a:lnTo>
                <a:lnTo>
                  <a:pt x="227076" y="230124"/>
                </a:lnTo>
                <a:close/>
              </a:path>
              <a:path w="230504" h="299084">
                <a:moveTo>
                  <a:pt x="199644" y="298704"/>
                </a:moveTo>
                <a:lnTo>
                  <a:pt x="129540" y="298704"/>
                </a:lnTo>
                <a:lnTo>
                  <a:pt x="126492" y="295656"/>
                </a:lnTo>
                <a:lnTo>
                  <a:pt x="126492" y="224028"/>
                </a:lnTo>
                <a:lnTo>
                  <a:pt x="134112" y="230124"/>
                </a:lnTo>
                <a:lnTo>
                  <a:pt x="140208" y="230124"/>
                </a:lnTo>
                <a:lnTo>
                  <a:pt x="140208" y="284988"/>
                </a:lnTo>
                <a:lnTo>
                  <a:pt x="134112" y="284988"/>
                </a:lnTo>
                <a:lnTo>
                  <a:pt x="140208" y="292608"/>
                </a:lnTo>
                <a:lnTo>
                  <a:pt x="202692" y="292608"/>
                </a:lnTo>
                <a:lnTo>
                  <a:pt x="202692" y="295656"/>
                </a:lnTo>
                <a:lnTo>
                  <a:pt x="199644" y="298704"/>
                </a:lnTo>
                <a:close/>
              </a:path>
              <a:path w="230504" h="299084">
                <a:moveTo>
                  <a:pt x="202692" y="230124"/>
                </a:moveTo>
                <a:lnTo>
                  <a:pt x="196596" y="230124"/>
                </a:lnTo>
                <a:lnTo>
                  <a:pt x="202692" y="224028"/>
                </a:lnTo>
                <a:lnTo>
                  <a:pt x="202692" y="230124"/>
                </a:lnTo>
                <a:close/>
              </a:path>
              <a:path w="230504" h="299084">
                <a:moveTo>
                  <a:pt x="140208" y="292608"/>
                </a:moveTo>
                <a:lnTo>
                  <a:pt x="134112" y="284988"/>
                </a:lnTo>
                <a:lnTo>
                  <a:pt x="140208" y="284988"/>
                </a:lnTo>
                <a:lnTo>
                  <a:pt x="140208" y="292608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40208" y="292608"/>
                </a:lnTo>
                <a:lnTo>
                  <a:pt x="140208" y="284988"/>
                </a:lnTo>
                <a:lnTo>
                  <a:pt x="188976" y="284988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02692" y="292608"/>
                </a:moveTo>
                <a:lnTo>
                  <a:pt x="188976" y="292608"/>
                </a:lnTo>
                <a:lnTo>
                  <a:pt x="196596" y="284988"/>
                </a:lnTo>
                <a:lnTo>
                  <a:pt x="202692" y="284988"/>
                </a:lnTo>
                <a:lnTo>
                  <a:pt x="202692" y="292608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08239"/>
            <a:ext cx="8046720" cy="173037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from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foursquare.com</a:t>
            </a: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99800"/>
              </a:lnSpc>
              <a:spcBef>
                <a:spcPts val="484"/>
              </a:spcBef>
            </a:pP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Newyork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geographical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coordinates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000" spc="114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utilized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input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000" spc="-160" dirty="0">
                <a:solidFill>
                  <a:srgbClr val="DFE6CF"/>
                </a:solidFill>
                <a:latin typeface="Times New Roman"/>
                <a:cs typeface="Times New Roman"/>
              </a:rPr>
              <a:t>API,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000" spc="10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leveraged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provision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venues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information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each 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neighborhood.We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use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000" spc="-190" dirty="0">
                <a:solidFill>
                  <a:srgbClr val="DFE6CF"/>
                </a:solidFill>
                <a:latin typeface="Times New Roman"/>
                <a:cs typeface="Times New Roman"/>
              </a:rPr>
              <a:t>API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neighborhoods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City.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below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image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000" spc="-190" dirty="0">
                <a:solidFill>
                  <a:srgbClr val="DFE6CF"/>
                </a:solidFill>
                <a:latin typeface="Times New Roman"/>
                <a:cs typeface="Times New Roman"/>
              </a:rPr>
              <a:t>API</a:t>
            </a:r>
            <a:r>
              <a:rPr sz="2000" spc="-254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8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r>
              <a:rPr sz="2400" spc="85" dirty="0">
                <a:solidFill>
                  <a:srgbClr val="DFE6CF"/>
                </a:solidFill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9324" y="3991355"/>
            <a:ext cx="7716012" cy="2528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42488" y="1301496"/>
            <a:ext cx="4379976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8592" y="1967006"/>
            <a:ext cx="80295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351790" indent="-27368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4032885" algn="l"/>
              </a:tabLst>
            </a:pP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17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400" spc="2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r>
              <a:rPr sz="2400" spc="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neighbourhood	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5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boroughs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306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neighborhoods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Clustering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400" spc="6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38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Brooklyn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Clustering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Island.</a:t>
            </a:r>
            <a:endParaRPr sz="2400">
              <a:latin typeface="Times New Roman"/>
              <a:cs typeface="Times New Roman"/>
            </a:endParaRPr>
          </a:p>
          <a:p>
            <a:pPr marL="286385" marR="485140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Only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restaurant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filtered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foursquare.com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venues 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utilized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this</a:t>
            </a:r>
            <a:r>
              <a:rPr sz="2400" spc="1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project.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CC1C8"/>
              </a:buClr>
              <a:buFont typeface="Times New Roman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210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done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because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following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Exploratory </a:t>
            </a:r>
            <a:r>
              <a:rPr sz="2400" spc="15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r>
              <a:rPr sz="2400" spc="1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analysis.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1172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8"/>
                </a:moveTo>
                <a:lnTo>
                  <a:pt x="41148" y="284988"/>
                </a:lnTo>
                <a:lnTo>
                  <a:pt x="41148" y="51816"/>
                </a:lnTo>
                <a:lnTo>
                  <a:pt x="0" y="51816"/>
                </a:lnTo>
                <a:lnTo>
                  <a:pt x="10668" y="0"/>
                </a:lnTo>
                <a:lnTo>
                  <a:pt x="103632" y="0"/>
                </a:lnTo>
                <a:lnTo>
                  <a:pt x="103632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3552" y="1315212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80"/>
                </a:moveTo>
                <a:lnTo>
                  <a:pt x="44196" y="297180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80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12141"/>
            <a:ext cx="3560445" cy="42932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47320">
              <a:lnSpc>
                <a:spcPct val="80000"/>
              </a:lnSpc>
              <a:spcBef>
                <a:spcPts val="585"/>
              </a:spcBef>
            </a:pP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1-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city 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Geographical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Coordinates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 marL="286385" marR="445134" indent="-273685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1068070" algn="l"/>
              </a:tabLst>
            </a:pP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Load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 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d</a:t>
            </a:r>
            <a:r>
              <a:rPr sz="2000" spc="210" dirty="0">
                <a:solidFill>
                  <a:srgbClr val="DFE6CF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	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n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e</a:t>
            </a:r>
            <a:r>
              <a:rPr sz="2000" spc="135" dirty="0">
                <a:solidFill>
                  <a:srgbClr val="DFE6CF"/>
                </a:solidFill>
                <a:latin typeface="Times New Roman"/>
                <a:cs typeface="Times New Roman"/>
              </a:rPr>
              <a:t>w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yo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r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k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_</a:t>
            </a:r>
            <a:r>
              <a:rPr sz="2000" spc="80" dirty="0">
                <a:solidFill>
                  <a:srgbClr val="DFE6CF"/>
                </a:solidFill>
                <a:latin typeface="Times New Roman"/>
                <a:cs typeface="Times New Roman"/>
              </a:rPr>
              <a:t>d</a:t>
            </a:r>
            <a:r>
              <a:rPr sz="2000" spc="190" dirty="0">
                <a:solidFill>
                  <a:srgbClr val="DFE6CF"/>
                </a:solidFill>
                <a:latin typeface="Times New Roman"/>
                <a:cs typeface="Times New Roman"/>
              </a:rPr>
              <a:t>a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t</a:t>
            </a:r>
            <a:r>
              <a:rPr sz="2000" spc="170" dirty="0">
                <a:solidFill>
                  <a:srgbClr val="DFE6CF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.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j</a:t>
            </a:r>
            <a:r>
              <a:rPr sz="2000" spc="80" dirty="0">
                <a:solidFill>
                  <a:srgbClr val="DFE6CF"/>
                </a:solidFill>
                <a:latin typeface="Times New Roman"/>
                <a:cs typeface="Times New Roman"/>
              </a:rPr>
              <a:t>s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on</a:t>
            </a:r>
            <a:endParaRPr sz="2000">
              <a:latin typeface="Times New Roman"/>
              <a:cs typeface="Times New Roman"/>
            </a:endParaRPr>
          </a:p>
          <a:p>
            <a:pPr marL="286385" marR="330835" indent="-27368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80" dirty="0">
                <a:solidFill>
                  <a:srgbClr val="DFE6CF"/>
                </a:solidFill>
                <a:latin typeface="Times New Roman"/>
                <a:cs typeface="Times New Roman"/>
              </a:rPr>
              <a:t>Transform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13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nested 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python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dictionaries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into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pandas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dataframe.</a:t>
            </a:r>
            <a:endParaRPr sz="2000">
              <a:latin typeface="Times New Roman"/>
              <a:cs typeface="Times New Roman"/>
            </a:endParaRPr>
          </a:p>
          <a:p>
            <a:pPr marL="286385" marR="257175" indent="-27368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Dataframe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contains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geographical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coordinates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neighborhoods.</a:t>
            </a:r>
            <a:endParaRPr sz="2000">
              <a:latin typeface="Times New Roman"/>
              <a:cs typeface="Times New Roman"/>
            </a:endParaRPr>
          </a:p>
          <a:p>
            <a:pPr marL="286385" marR="388620" indent="-27368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get </a:t>
            </a:r>
            <a:r>
              <a:rPr sz="2000" spc="-80" dirty="0">
                <a:solidFill>
                  <a:srgbClr val="DFE6CF"/>
                </a:solidFill>
                <a:latin typeface="Times New Roman"/>
                <a:cs typeface="Times New Roman"/>
              </a:rPr>
              <a:t>Venues 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from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Foursquare.</a:t>
            </a:r>
            <a:endParaRPr sz="200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Geopy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105" dirty="0">
                <a:solidFill>
                  <a:srgbClr val="DFE6CF"/>
                </a:solidFill>
                <a:latin typeface="Times New Roman"/>
                <a:cs typeface="Times New Roman"/>
              </a:rPr>
              <a:t>folium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libraries used  to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create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map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with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neighborhoods  superimposed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on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top.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4335" y="2045208"/>
            <a:ext cx="4689347" cy="425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4"/>
                </a:moveTo>
                <a:lnTo>
                  <a:pt x="3048" y="291084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4"/>
                </a:lnTo>
                <a:lnTo>
                  <a:pt x="201168" y="237744"/>
                </a:lnTo>
                <a:lnTo>
                  <a:pt x="201168" y="291084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19" y="1307592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20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2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4"/>
                </a:lnTo>
                <a:lnTo>
                  <a:pt x="126492" y="237744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2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2"/>
                </a:lnTo>
                <a:lnTo>
                  <a:pt x="23349" y="291084"/>
                </a:lnTo>
                <a:lnTo>
                  <a:pt x="9144" y="291084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4"/>
                </a:lnTo>
                <a:lnTo>
                  <a:pt x="141224" y="237744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4"/>
                </a:lnTo>
                <a:lnTo>
                  <a:pt x="211836" y="237744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4"/>
                </a:lnTo>
                <a:lnTo>
                  <a:pt x="207264" y="291084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4"/>
                </a:lnTo>
                <a:lnTo>
                  <a:pt x="23349" y="291084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4"/>
                </a:lnTo>
                <a:lnTo>
                  <a:pt x="201168" y="291084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4"/>
                </a:lnTo>
                <a:lnTo>
                  <a:pt x="214884" y="291084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67006"/>
            <a:ext cx="3865245" cy="463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475615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4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2- </a:t>
            </a:r>
            <a:r>
              <a:rPr sz="2400" spc="-204" dirty="0">
                <a:solidFill>
                  <a:srgbClr val="DFE6CF"/>
                </a:solidFill>
                <a:latin typeface="Times New Roman"/>
                <a:cs typeface="Times New Roman"/>
              </a:rPr>
              <a:t>DOHMH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Farmers 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Boxes  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dataset.</a:t>
            </a:r>
            <a:endParaRPr sz="2400">
              <a:latin typeface="Times New Roman"/>
              <a:cs typeface="Times New Roman"/>
            </a:endParaRPr>
          </a:p>
          <a:p>
            <a:pPr marL="287020" marR="4368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1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we </a:t>
            </a:r>
            <a:r>
              <a:rPr sz="2400" spc="-145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400" spc="-95" dirty="0">
                <a:solidFill>
                  <a:srgbClr val="DFE6CF"/>
                </a:solidFill>
                <a:latin typeface="Times New Roman"/>
                <a:cs typeface="Times New Roman"/>
              </a:rPr>
              <a:t>using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Farmers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Markets</a:t>
            </a:r>
            <a:endParaRPr sz="24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There </a:t>
            </a:r>
            <a:r>
              <a:rPr sz="2400" spc="13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totally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144 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Farmers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180" dirty="0">
                <a:solidFill>
                  <a:srgbClr val="DFE6CF"/>
                </a:solidFill>
                <a:latin typeface="Times New Roman"/>
                <a:cs typeface="Times New Roman"/>
              </a:rPr>
              <a:t>York 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city.</a:t>
            </a:r>
            <a:endParaRPr sz="2400">
              <a:latin typeface="Times New Roman"/>
              <a:cs typeface="Times New Roman"/>
            </a:endParaRPr>
          </a:p>
          <a:p>
            <a:pPr marL="287020" marR="3429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Highest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number </a:t>
            </a:r>
            <a:r>
              <a:rPr sz="2400" spc="13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Brooklyn.And 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lowest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Queens, </a:t>
            </a:r>
            <a:r>
              <a:rPr sz="2400" spc="-125" dirty="0">
                <a:solidFill>
                  <a:srgbClr val="DFE6CF"/>
                </a:solidFill>
                <a:latin typeface="Times New Roman"/>
                <a:cs typeface="Times New Roman"/>
              </a:rPr>
              <a:t>Bronx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Island.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09844" y="2391156"/>
            <a:ext cx="3659124" cy="3645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4"/>
                </a:moveTo>
                <a:lnTo>
                  <a:pt x="3048" y="291084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4"/>
                </a:lnTo>
                <a:lnTo>
                  <a:pt x="201168" y="237744"/>
                </a:lnTo>
                <a:lnTo>
                  <a:pt x="201168" y="291084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19" y="1307592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20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2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4"/>
                </a:lnTo>
                <a:lnTo>
                  <a:pt x="126492" y="237744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2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2"/>
                </a:lnTo>
                <a:lnTo>
                  <a:pt x="23349" y="291084"/>
                </a:lnTo>
                <a:lnTo>
                  <a:pt x="9144" y="291084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4"/>
                </a:lnTo>
                <a:lnTo>
                  <a:pt x="141224" y="237744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4"/>
                </a:lnTo>
                <a:lnTo>
                  <a:pt x="211836" y="237744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4"/>
                </a:lnTo>
                <a:lnTo>
                  <a:pt x="207264" y="291084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4"/>
                </a:lnTo>
                <a:lnTo>
                  <a:pt x="23349" y="291084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4"/>
                </a:lnTo>
                <a:lnTo>
                  <a:pt x="201168" y="291084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4"/>
                </a:lnTo>
                <a:lnTo>
                  <a:pt x="214884" y="291084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2080" y="1968561"/>
            <a:ext cx="49599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Farmers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visualisation-New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6816" y="2407920"/>
            <a:ext cx="6922008" cy="4123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56120" y="1309116"/>
            <a:ext cx="210312" cy="307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92" y="1967006"/>
            <a:ext cx="7942580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8275" indent="-273685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70" dirty="0">
                <a:solidFill>
                  <a:srgbClr val="DFE6CF"/>
                </a:solidFill>
                <a:latin typeface="Times New Roman"/>
                <a:cs typeface="Times New Roman"/>
              </a:rPr>
              <a:t>3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400" spc="-295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analyize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180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Population,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Demographics 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, </a:t>
            </a:r>
            <a:r>
              <a:rPr sz="2400" spc="55" dirty="0">
                <a:solidFill>
                  <a:srgbClr val="DFE6CF"/>
                </a:solidFill>
                <a:latin typeface="Times New Roman"/>
                <a:cs typeface="Times New Roman"/>
              </a:rPr>
              <a:t>scrapped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Wikipedia </a:t>
            </a:r>
            <a:r>
              <a:rPr sz="2400" spc="85" dirty="0">
                <a:solidFill>
                  <a:srgbClr val="DFE6CF"/>
                </a:solidFill>
                <a:latin typeface="Times New Roman"/>
                <a:cs typeface="Times New Roman"/>
              </a:rPr>
              <a:t>pages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given  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above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14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 section.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35" dirty="0">
                <a:solidFill>
                  <a:srgbClr val="DFE6CF"/>
                </a:solidFill>
                <a:latin typeface="Times New Roman"/>
                <a:cs typeface="Times New Roman"/>
              </a:rPr>
              <a:t>We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BeautifulSoup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python</a:t>
            </a:r>
            <a:r>
              <a:rPr sz="2400" spc="2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library.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Beautiful </a:t>
            </a:r>
            <a:r>
              <a:rPr sz="2400" spc="-40" dirty="0">
                <a:solidFill>
                  <a:srgbClr val="DFE6CF"/>
                </a:solidFill>
                <a:latin typeface="Times New Roman"/>
                <a:cs typeface="Times New Roman"/>
              </a:rPr>
              <a:t>Soup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Python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package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parsing </a:t>
            </a:r>
            <a:r>
              <a:rPr sz="2400" spc="-385" dirty="0">
                <a:solidFill>
                  <a:srgbClr val="DFE6CF"/>
                </a:solidFill>
                <a:latin typeface="Times New Roman"/>
                <a:cs typeface="Times New Roman"/>
              </a:rPr>
              <a:t>HTML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420" dirty="0">
                <a:solidFill>
                  <a:srgbClr val="DFE6CF"/>
                </a:solidFill>
                <a:latin typeface="Times New Roman"/>
                <a:cs typeface="Times New Roman"/>
              </a:rPr>
              <a:t>XML 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documents </a:t>
            </a:r>
            <a:r>
              <a:rPr sz="2400" spc="-95" dirty="0">
                <a:solidFill>
                  <a:srgbClr val="DFE6CF"/>
                </a:solidFill>
                <a:latin typeface="Times New Roman"/>
                <a:cs typeface="Times New Roman"/>
              </a:rPr>
              <a:t>(including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having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malformed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markup, i.e.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non-closed 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tags,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so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named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after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tag</a:t>
            </a:r>
            <a:r>
              <a:rPr sz="2400" spc="2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soup).</a:t>
            </a:r>
            <a:endParaRPr sz="2400">
              <a:latin typeface="Times New Roman"/>
              <a:cs typeface="Times New Roman"/>
            </a:endParaRPr>
          </a:p>
          <a:p>
            <a:pPr marL="286385" marR="30162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creates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400" spc="70" dirty="0">
                <a:solidFill>
                  <a:srgbClr val="DFE6CF"/>
                </a:solidFill>
                <a:latin typeface="Times New Roman"/>
                <a:cs typeface="Times New Roman"/>
              </a:rPr>
              <a:t>parse </a:t>
            </a:r>
            <a:r>
              <a:rPr sz="2400" spc="65" dirty="0">
                <a:solidFill>
                  <a:srgbClr val="DFE6CF"/>
                </a:solidFill>
                <a:latin typeface="Times New Roman"/>
                <a:cs typeface="Times New Roman"/>
              </a:rPr>
              <a:t>tree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parsed </a:t>
            </a:r>
            <a:r>
              <a:rPr sz="2400" spc="85" dirty="0">
                <a:solidFill>
                  <a:srgbClr val="DFE6CF"/>
                </a:solidFill>
                <a:latin typeface="Times New Roman"/>
                <a:cs typeface="Times New Roman"/>
              </a:rPr>
              <a:t>pages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used to 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extract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400" spc="-325" dirty="0">
                <a:solidFill>
                  <a:srgbClr val="DFE6CF"/>
                </a:solidFill>
                <a:latin typeface="Times New Roman"/>
                <a:cs typeface="Times New Roman"/>
              </a:rPr>
              <a:t>HTML, </a:t>
            </a:r>
            <a:r>
              <a:rPr sz="2400" spc="-125" dirty="0">
                <a:solidFill>
                  <a:srgbClr val="DFE6CF"/>
                </a:solidFill>
                <a:latin typeface="Times New Roman"/>
                <a:cs typeface="Times New Roman"/>
              </a:rPr>
              <a:t>which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useful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web</a:t>
            </a: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scraping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7404" y="1348740"/>
            <a:ext cx="2872740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5967" y="1484376"/>
            <a:ext cx="222504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1916" y="1354836"/>
            <a:ext cx="188976" cy="273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6528" y="1501140"/>
            <a:ext cx="128016" cy="65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1704" y="1347216"/>
            <a:ext cx="3630168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6861" y="2000492"/>
            <a:ext cx="7926705" cy="265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634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(New </a:t>
            </a:r>
            <a:r>
              <a:rPr sz="1800" spc="-13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County) </a:t>
            </a:r>
            <a:r>
              <a:rPr sz="1800" spc="-105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geographically </a:t>
            </a:r>
            <a:r>
              <a:rPr sz="1800" spc="-45" dirty="0">
                <a:solidFill>
                  <a:srgbClr val="DFE6CF"/>
                </a:solidFill>
                <a:latin typeface="Times New Roman"/>
                <a:cs typeface="Times New Roman"/>
              </a:rPr>
              <a:t>smallest </a:t>
            </a:r>
            <a:r>
              <a:rPr sz="1800" spc="60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1800" spc="-85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1800" spc="-5" dirty="0">
                <a:solidFill>
                  <a:srgbClr val="DFE6CF"/>
                </a:solidFill>
                <a:latin typeface="Times New Roman"/>
                <a:cs typeface="Times New Roman"/>
              </a:rPr>
              <a:t>densely  </a:t>
            </a:r>
            <a:r>
              <a:rPr sz="1800" spc="35" dirty="0">
                <a:solidFill>
                  <a:srgbClr val="DFE6CF"/>
                </a:solidFill>
                <a:latin typeface="Times New Roman"/>
                <a:cs typeface="Times New Roman"/>
              </a:rPr>
              <a:t>populated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borough.</a:t>
            </a:r>
            <a:endParaRPr sz="1800">
              <a:latin typeface="Times New Roman"/>
              <a:cs typeface="Times New Roman"/>
            </a:endParaRPr>
          </a:p>
          <a:p>
            <a:pPr marL="287020" marR="144780" indent="-274320" algn="just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Char char="•"/>
              <a:tabLst>
                <a:tab pos="287655" algn="l"/>
              </a:tabLst>
            </a:pP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Manhattan's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(New </a:t>
            </a:r>
            <a:r>
              <a:rPr sz="1800" spc="-13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County's)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population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density </a:t>
            </a: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1800" spc="70" dirty="0">
                <a:solidFill>
                  <a:srgbClr val="DFE6CF"/>
                </a:solidFill>
                <a:latin typeface="Times New Roman"/>
                <a:cs typeface="Times New Roman"/>
              </a:rPr>
              <a:t>72,033 </a:t>
            </a:r>
            <a:r>
              <a:rPr sz="1800" spc="45" dirty="0">
                <a:solidFill>
                  <a:srgbClr val="DFE6CF"/>
                </a:solidFill>
                <a:latin typeface="Times New Roman"/>
                <a:cs typeface="Times New Roman"/>
              </a:rPr>
              <a:t>people </a:t>
            </a:r>
            <a:r>
              <a:rPr sz="1800" spc="65" dirty="0">
                <a:solidFill>
                  <a:srgbClr val="DFE6CF"/>
                </a:solidFill>
                <a:latin typeface="Times New Roman"/>
                <a:cs typeface="Times New Roman"/>
              </a:rPr>
              <a:t>per </a:t>
            </a:r>
            <a:r>
              <a:rPr sz="1800" spc="30" dirty="0">
                <a:solidFill>
                  <a:srgbClr val="DFE6CF"/>
                </a:solidFill>
                <a:latin typeface="Times New Roman"/>
                <a:cs typeface="Times New Roman"/>
              </a:rPr>
              <a:t>square  </a:t>
            </a:r>
            <a:r>
              <a:rPr sz="1800" spc="-80" dirty="0">
                <a:solidFill>
                  <a:srgbClr val="DFE6CF"/>
                </a:solidFill>
                <a:latin typeface="Times New Roman"/>
                <a:cs typeface="Times New Roman"/>
              </a:rPr>
              <a:t>mile </a:t>
            </a:r>
            <a:r>
              <a:rPr sz="1800" spc="30" dirty="0">
                <a:solidFill>
                  <a:srgbClr val="DFE6CF"/>
                </a:solidFill>
                <a:latin typeface="Times New Roman"/>
                <a:cs typeface="Times New Roman"/>
              </a:rPr>
              <a:t>(27,812/km²) </a:t>
            </a:r>
            <a:r>
              <a:rPr sz="1800" spc="-11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1800" spc="90" dirty="0">
                <a:solidFill>
                  <a:srgbClr val="DFE6CF"/>
                </a:solidFill>
                <a:latin typeface="Times New Roman"/>
                <a:cs typeface="Times New Roman"/>
              </a:rPr>
              <a:t>2015 </a:t>
            </a:r>
            <a:r>
              <a:rPr sz="1800" spc="-35" dirty="0">
                <a:solidFill>
                  <a:srgbClr val="DFE6CF"/>
                </a:solidFill>
                <a:latin typeface="Times New Roman"/>
                <a:cs typeface="Times New Roman"/>
              </a:rPr>
              <a:t>makes </a:t>
            </a:r>
            <a:r>
              <a:rPr sz="1800" spc="-6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-35" dirty="0">
                <a:solidFill>
                  <a:srgbClr val="DFE6CF"/>
                </a:solidFill>
                <a:latin typeface="Times New Roman"/>
                <a:cs typeface="Times New Roman"/>
              </a:rPr>
              <a:t>highest </a:t>
            </a: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any </a:t>
            </a:r>
            <a:r>
              <a:rPr sz="1800" spc="-55" dirty="0">
                <a:solidFill>
                  <a:srgbClr val="DFE6CF"/>
                </a:solidFill>
                <a:latin typeface="Times New Roman"/>
                <a:cs typeface="Times New Roman"/>
              </a:rPr>
              <a:t>county </a:t>
            </a:r>
            <a:r>
              <a:rPr sz="1800" spc="-11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1800" spc="-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-40" dirty="0">
                <a:solidFill>
                  <a:srgbClr val="DFE6CF"/>
                </a:solidFill>
                <a:latin typeface="Times New Roman"/>
                <a:cs typeface="Times New Roman"/>
              </a:rPr>
              <a:t>United 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States  </a:t>
            </a:r>
            <a:r>
              <a:rPr sz="1800" spc="5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higher </a:t>
            </a:r>
            <a:r>
              <a:rPr sz="1800" spc="-15" dirty="0">
                <a:solidFill>
                  <a:srgbClr val="DFE6CF"/>
                </a:solidFill>
                <a:latin typeface="Times New Roman"/>
                <a:cs typeface="Times New Roman"/>
              </a:rPr>
              <a:t>than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density </a:t>
            </a: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any </a:t>
            </a:r>
            <a:r>
              <a:rPr sz="1800" spc="-40" dirty="0">
                <a:solidFill>
                  <a:srgbClr val="DFE6CF"/>
                </a:solidFill>
                <a:latin typeface="Times New Roman"/>
                <a:cs typeface="Times New Roman"/>
              </a:rPr>
              <a:t>individual </a:t>
            </a:r>
            <a:r>
              <a:rPr sz="1800" spc="-55" dirty="0">
                <a:solidFill>
                  <a:srgbClr val="DFE6CF"/>
                </a:solidFill>
                <a:latin typeface="Times New Roman"/>
                <a:cs typeface="Times New Roman"/>
              </a:rPr>
              <a:t>American</a:t>
            </a:r>
            <a:r>
              <a:rPr sz="1800" spc="-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DFE6CF"/>
                </a:solidFill>
                <a:latin typeface="Times New Roman"/>
                <a:cs typeface="Times New Roman"/>
              </a:rPr>
              <a:t>city.</a:t>
            </a:r>
            <a:endParaRPr sz="18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spc="-85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1800" spc="-110" dirty="0">
                <a:solidFill>
                  <a:srgbClr val="DFE6CF"/>
                </a:solidFill>
                <a:latin typeface="Times New Roman"/>
                <a:cs typeface="Times New Roman"/>
              </a:rPr>
              <a:t>(Kings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County), </a:t>
            </a:r>
            <a:r>
              <a:rPr sz="1800" spc="-60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western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tip </a:t>
            </a: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1800" spc="-110" dirty="0">
                <a:solidFill>
                  <a:srgbClr val="DFE6CF"/>
                </a:solidFill>
                <a:latin typeface="Times New Roman"/>
                <a:cs typeface="Times New Roman"/>
              </a:rPr>
              <a:t>Long </a:t>
            </a:r>
            <a:r>
              <a:rPr sz="1800" spc="-45" dirty="0">
                <a:solidFill>
                  <a:srgbClr val="DFE6CF"/>
                </a:solidFill>
                <a:latin typeface="Times New Roman"/>
                <a:cs typeface="Times New Roman"/>
              </a:rPr>
              <a:t>Island, </a:t>
            </a:r>
            <a:r>
              <a:rPr sz="1800" spc="-105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-55" dirty="0">
                <a:solidFill>
                  <a:srgbClr val="DFE6CF"/>
                </a:solidFill>
                <a:latin typeface="Times New Roman"/>
                <a:cs typeface="Times New Roman"/>
              </a:rPr>
              <a:t>city's </a:t>
            </a:r>
            <a:r>
              <a:rPr sz="1800" spc="-85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1800" spc="-35" dirty="0">
                <a:solidFill>
                  <a:srgbClr val="DFE6CF"/>
                </a:solidFill>
                <a:latin typeface="Times New Roman"/>
                <a:cs typeface="Times New Roman"/>
              </a:rPr>
              <a:t>populous 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borough.</a:t>
            </a:r>
            <a:endParaRPr sz="1800">
              <a:latin typeface="Times New Roman"/>
              <a:cs typeface="Times New Roman"/>
            </a:endParaRPr>
          </a:p>
          <a:p>
            <a:pPr marL="287020" marR="1257300" indent="-274320">
              <a:lnSpc>
                <a:spcPct val="100000"/>
              </a:lnSpc>
              <a:spcBef>
                <a:spcPts val="434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spc="-5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(Queens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County), </a:t>
            </a:r>
            <a:r>
              <a:rPr sz="1800" spc="-60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1800" spc="-105" dirty="0">
                <a:solidFill>
                  <a:srgbClr val="DFE6CF"/>
                </a:solidFill>
                <a:latin typeface="Times New Roman"/>
                <a:cs typeface="Times New Roman"/>
              </a:rPr>
              <a:t>Long </a:t>
            </a:r>
            <a:r>
              <a:rPr sz="1800" spc="-45" dirty="0">
                <a:solidFill>
                  <a:srgbClr val="DFE6CF"/>
                </a:solidFill>
                <a:latin typeface="Times New Roman"/>
                <a:cs typeface="Times New Roman"/>
              </a:rPr>
              <a:t>Island </a:t>
            </a:r>
            <a:r>
              <a:rPr sz="1800" spc="-40" dirty="0">
                <a:solidFill>
                  <a:srgbClr val="DFE6CF"/>
                </a:solidFill>
                <a:latin typeface="Times New Roman"/>
                <a:cs typeface="Times New Roman"/>
              </a:rPr>
              <a:t>north </a:t>
            </a:r>
            <a:r>
              <a:rPr sz="1800" spc="60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1800" spc="40" dirty="0">
                <a:solidFill>
                  <a:srgbClr val="DFE6CF"/>
                </a:solidFill>
                <a:latin typeface="Times New Roman"/>
                <a:cs typeface="Times New Roman"/>
              </a:rPr>
              <a:t>east </a:t>
            </a: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1800" spc="-85" dirty="0">
                <a:solidFill>
                  <a:srgbClr val="DFE6CF"/>
                </a:solidFill>
                <a:latin typeface="Times New Roman"/>
                <a:cs typeface="Times New Roman"/>
              </a:rPr>
              <a:t>Brooklyn, </a:t>
            </a:r>
            <a:r>
              <a:rPr sz="1800" spc="-105" dirty="0">
                <a:solidFill>
                  <a:srgbClr val="DFE6CF"/>
                </a:solidFill>
                <a:latin typeface="Times New Roman"/>
                <a:cs typeface="Times New Roman"/>
              </a:rPr>
              <a:t>is  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geographically </a:t>
            </a:r>
            <a:r>
              <a:rPr sz="1800" spc="-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15" dirty="0">
                <a:solidFill>
                  <a:srgbClr val="DFE6CF"/>
                </a:solidFill>
                <a:latin typeface="Times New Roman"/>
                <a:cs typeface="Times New Roman"/>
              </a:rPr>
              <a:t>largest</a:t>
            </a:r>
            <a:r>
              <a:rPr sz="1800" spc="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borough.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3223" y="4709160"/>
            <a:ext cx="6551676" cy="2333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3167" y="1392936"/>
            <a:ext cx="4454652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170" y="1968561"/>
            <a:ext cx="8068309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populous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United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States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,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with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an 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estimated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record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high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8,622,698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residents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2017,incorporating 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more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immigration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into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than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outmigration </a:t>
            </a:r>
            <a:r>
              <a:rPr sz="2000" spc="-75" dirty="0">
                <a:solidFill>
                  <a:srgbClr val="DFE6CF"/>
                </a:solidFill>
                <a:latin typeface="Times New Roman"/>
                <a:cs typeface="Times New Roman"/>
              </a:rPr>
              <a:t>since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105" dirty="0">
                <a:solidFill>
                  <a:srgbClr val="DFE6CF"/>
                </a:solidFill>
                <a:latin typeface="Times New Roman"/>
                <a:cs typeface="Times New Roman"/>
              </a:rPr>
              <a:t>2010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United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States 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Census.</a:t>
            </a:r>
            <a:endParaRPr sz="2000">
              <a:latin typeface="Times New Roman"/>
              <a:cs typeface="Times New Roman"/>
            </a:endParaRPr>
          </a:p>
          <a:p>
            <a:pPr marL="286385" marR="81280" indent="-273685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5885815" algn="l"/>
              </a:tabLst>
            </a:pP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racial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composition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given below. </a:t>
            </a:r>
            <a:r>
              <a:rPr sz="2000" spc="-180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reason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restaurants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serving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cuisine 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many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countries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such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as	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India,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Africa,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Japan 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etc. </a:t>
            </a:r>
            <a:r>
              <a:rPr sz="2000" spc="-180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also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increases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scope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restaurants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000" spc="1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City.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2047" y="4352544"/>
            <a:ext cx="4149852" cy="2311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170" y="1968561"/>
            <a:ext cx="8049895" cy="2037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788035" algn="l"/>
              </a:tabLst>
            </a:pPr>
            <a:r>
              <a:rPr sz="2000" spc="-175" dirty="0">
                <a:solidFill>
                  <a:srgbClr val="DFE6CF"/>
                </a:solidFill>
                <a:latin typeface="Times New Roman"/>
                <a:cs typeface="Times New Roman"/>
              </a:rPr>
              <a:t>This	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been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manually </a:t>
            </a:r>
            <a:r>
              <a:rPr sz="2000" spc="75" dirty="0">
                <a:solidFill>
                  <a:srgbClr val="DFE6CF"/>
                </a:solidFill>
                <a:latin typeface="Times New Roman"/>
                <a:cs typeface="Times New Roman"/>
              </a:rPr>
              <a:t>prepared.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taken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Wikipedia</a:t>
            </a:r>
            <a:r>
              <a:rPr sz="2000" spc="-18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page</a:t>
            </a:r>
            <a:endParaRPr sz="20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</a:t>
            </a:r>
            <a:r>
              <a:rPr sz="2000" spc="40" dirty="0">
                <a:solidFill>
                  <a:srgbClr val="66AACD"/>
                </a:solidFill>
                <a:latin typeface="Times New Roman"/>
                <a:cs typeface="Times New Roman"/>
              </a:rPr>
              <a:t> 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https://en.wikipedia.org/wiki/Cuisine_of_New_York_City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create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word</a:t>
            </a:r>
            <a:r>
              <a:rPr sz="2000" spc="114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400050">
              <a:lnSpc>
                <a:spcPct val="100000"/>
              </a:lnSpc>
            </a:pPr>
            <a:r>
              <a:rPr sz="2000" spc="-21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70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22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6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Preferred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–Italian, 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Purto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Rican,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Mexican,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Jewish,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Indian,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Pakistani </a:t>
            </a:r>
            <a:r>
              <a:rPr sz="2000" spc="-225" dirty="0">
                <a:solidFill>
                  <a:srgbClr val="DFE6CF"/>
                </a:solidFill>
                <a:latin typeface="Times New Roman"/>
                <a:cs typeface="Times New Roman"/>
              </a:rPr>
              <a:t>&amp;</a:t>
            </a:r>
            <a:r>
              <a:rPr sz="2000" spc="-13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Dominican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62655" y="4206240"/>
            <a:ext cx="4764024" cy="2529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080" y="1967006"/>
            <a:ext cx="40671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20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2400" spc="-19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400" spc="-90" dirty="0">
                <a:solidFill>
                  <a:srgbClr val="DFE6CF"/>
                </a:solidFill>
                <a:latin typeface="Times New Roman"/>
                <a:cs typeface="Times New Roman"/>
              </a:rPr>
              <a:t>-Most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Preferred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 </a:t>
            </a:r>
            <a:r>
              <a:rPr sz="2400" spc="-40" dirty="0">
                <a:solidFill>
                  <a:srgbClr val="DFE6CF"/>
                </a:solidFill>
                <a:latin typeface="Times New Roman"/>
                <a:cs typeface="Times New Roman"/>
              </a:rPr>
              <a:t>Italian,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Purto </a:t>
            </a:r>
            <a:r>
              <a:rPr sz="2400" spc="-120" dirty="0">
                <a:solidFill>
                  <a:srgbClr val="DFE6CF"/>
                </a:solidFill>
                <a:latin typeface="Times New Roman"/>
                <a:cs typeface="Times New Roman"/>
              </a:rPr>
              <a:t>Rican </a:t>
            </a:r>
            <a:r>
              <a:rPr sz="2400" spc="-270" dirty="0">
                <a:solidFill>
                  <a:srgbClr val="DFE6CF"/>
                </a:solidFill>
                <a:latin typeface="Times New Roman"/>
                <a:cs typeface="Times New Roman"/>
              </a:rPr>
              <a:t>&amp;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Mexican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454067"/>
            <a:ext cx="43326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04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400" spc="-200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Most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Preferred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400" spc="-13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 </a:t>
            </a:r>
            <a:r>
              <a:rPr sz="2400" spc="-40" dirty="0">
                <a:solidFill>
                  <a:srgbClr val="DFE6CF"/>
                </a:solidFill>
                <a:latin typeface="Times New Roman"/>
                <a:cs typeface="Times New Roman"/>
              </a:rPr>
              <a:t>Italian,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American,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Puerto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Rican 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Indian.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7796" y="1982724"/>
            <a:ext cx="3314700" cy="1947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7796" y="4352544"/>
            <a:ext cx="3314700" cy="2033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0188" y="1301496"/>
            <a:ext cx="310134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057" y="1906034"/>
            <a:ext cx="3579495" cy="44640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200" spc="-16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200" spc="-7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200" spc="-35" dirty="0">
                <a:solidFill>
                  <a:srgbClr val="DFE6CF"/>
                </a:solidFill>
                <a:latin typeface="Times New Roman"/>
                <a:cs typeface="Times New Roman"/>
              </a:rPr>
              <a:t>review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200" spc="-335" dirty="0">
                <a:solidFill>
                  <a:srgbClr val="DFE6CF"/>
                </a:solidFill>
                <a:latin typeface="Times New Roman"/>
                <a:cs typeface="Times New Roman"/>
              </a:rPr>
              <a:t>XYZ  </a:t>
            </a: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Company.</a:t>
            </a:r>
            <a:endParaRPr sz="2200">
              <a:latin typeface="Times New Roman"/>
              <a:cs typeface="Times New Roman"/>
            </a:endParaRPr>
          </a:p>
          <a:p>
            <a:pPr marL="287020" marR="415925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75" dirty="0">
                <a:solidFill>
                  <a:srgbClr val="DFE6CF"/>
                </a:solidFill>
                <a:latin typeface="Times New Roman"/>
                <a:cs typeface="Times New Roman"/>
              </a:rPr>
              <a:t>Optimum </a:t>
            </a:r>
            <a:r>
              <a:rPr sz="2200" spc="-40" dirty="0">
                <a:solidFill>
                  <a:srgbClr val="DFE6CF"/>
                </a:solidFill>
                <a:latin typeface="Times New Roman"/>
                <a:cs typeface="Times New Roman"/>
              </a:rPr>
              <a:t>location </a:t>
            </a:r>
            <a:r>
              <a:rPr sz="2200" spc="-2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200" spc="-65" dirty="0">
                <a:solidFill>
                  <a:srgbClr val="DFE6CF"/>
                </a:solidFill>
                <a:latin typeface="Times New Roman"/>
                <a:cs typeface="Times New Roman"/>
              </a:rPr>
              <a:t>new  </a:t>
            </a:r>
            <a:r>
              <a:rPr sz="2200" spc="-30" dirty="0">
                <a:solidFill>
                  <a:srgbClr val="DFE6CF"/>
                </a:solidFill>
                <a:latin typeface="Times New Roman"/>
                <a:cs typeface="Times New Roman"/>
              </a:rPr>
              <a:t>Restaurant</a:t>
            </a:r>
            <a:r>
              <a:rPr sz="2200" spc="5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DFE6CF"/>
                </a:solidFill>
                <a:latin typeface="Times New Roman"/>
                <a:cs typeface="Times New Roman"/>
              </a:rPr>
              <a:t>business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3335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800" spc="10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800" spc="15" dirty="0">
                <a:solidFill>
                  <a:srgbClr val="DFE6CF"/>
                </a:solidFill>
                <a:latin typeface="Times New Roman"/>
                <a:cs typeface="Times New Roman"/>
              </a:rPr>
              <a:t>Problem</a:t>
            </a:r>
            <a:r>
              <a:rPr sz="2800" spc="114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DFE6CF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287020" marR="142240" indent="-274320">
              <a:lnSpc>
                <a:spcPct val="80000"/>
              </a:lnSpc>
              <a:spcBef>
                <a:spcPts val="515"/>
              </a:spcBef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Choice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first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neighborhood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start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restaurant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business.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Easy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</a:t>
            </a:r>
            <a:r>
              <a:rPr sz="2000" spc="1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replicate.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204" dirty="0">
                <a:solidFill>
                  <a:srgbClr val="DFE6CF"/>
                </a:solidFill>
                <a:latin typeface="Times New Roman"/>
                <a:cs typeface="Times New Roman"/>
              </a:rPr>
              <a:t>Low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competition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High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demand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ts val="2385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Choice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</a:t>
            </a:r>
            <a:r>
              <a:rPr sz="2000" spc="19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Menu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ts val="3345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800" spc="-15" dirty="0">
                <a:solidFill>
                  <a:srgbClr val="DFE6CF"/>
                </a:solidFill>
                <a:latin typeface="Times New Roman"/>
                <a:cs typeface="Times New Roman"/>
              </a:rPr>
              <a:t>Success </a:t>
            </a:r>
            <a:r>
              <a:rPr sz="2800" spc="-25" dirty="0">
                <a:solidFill>
                  <a:srgbClr val="DFE6CF"/>
                </a:solidFill>
                <a:latin typeface="Times New Roman"/>
                <a:cs typeface="Times New Roman"/>
              </a:rPr>
              <a:t>Criteria</a:t>
            </a:r>
            <a:r>
              <a:rPr sz="2800" spc="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DFE6CF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292735" marR="132715" indent="-280035">
              <a:lnSpc>
                <a:spcPct val="100000"/>
              </a:lnSpc>
              <a:spcBef>
                <a:spcPts val="30"/>
              </a:spcBef>
              <a:tabLst>
                <a:tab pos="287020" algn="l"/>
              </a:tabLst>
            </a:pPr>
            <a:r>
              <a:rPr sz="2000" dirty="0">
                <a:solidFill>
                  <a:srgbClr val="ACC1C8"/>
                </a:solidFill>
                <a:latin typeface="Times New Roman"/>
                <a:cs typeface="Times New Roman"/>
              </a:rPr>
              <a:t>-	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Best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neighborhood </a:t>
            </a:r>
            <a:r>
              <a:rPr sz="2000" spc="-105" dirty="0">
                <a:solidFill>
                  <a:srgbClr val="DFE6CF"/>
                </a:solidFill>
                <a:latin typeface="Times New Roman"/>
                <a:cs typeface="Times New Roman"/>
              </a:rPr>
              <a:t>which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meets 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above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criteria.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3991355"/>
            <a:ext cx="4258056" cy="2602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0200" y="1903476"/>
            <a:ext cx="4186428" cy="1952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080" y="1967006"/>
            <a:ext cx="36995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185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400" spc="-200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Most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Preferred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Queens</a:t>
            </a:r>
            <a:r>
              <a:rPr sz="2400" spc="-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  <a:p>
            <a:pPr marL="287020" marR="50800">
              <a:lnSpc>
                <a:spcPct val="100000"/>
              </a:lnSpc>
            </a:pP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Indian, </a:t>
            </a:r>
            <a:r>
              <a:rPr sz="2400" spc="-130" dirty="0">
                <a:solidFill>
                  <a:srgbClr val="DFE6CF"/>
                </a:solidFill>
                <a:latin typeface="Times New Roman"/>
                <a:cs typeface="Times New Roman"/>
              </a:rPr>
              <a:t>Irish,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Pakistani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Mexican.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380992"/>
            <a:ext cx="37668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8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80" dirty="0">
                <a:solidFill>
                  <a:srgbClr val="DFE6CF"/>
                </a:solidFill>
                <a:latin typeface="Times New Roman"/>
                <a:cs typeface="Times New Roman"/>
              </a:rPr>
              <a:t>BRONX </a:t>
            </a:r>
            <a:r>
              <a:rPr sz="2400" spc="-200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Most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Preferred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14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25" dirty="0">
                <a:solidFill>
                  <a:srgbClr val="DFE6CF"/>
                </a:solidFill>
                <a:latin typeface="Times New Roman"/>
                <a:cs typeface="Times New Roman"/>
              </a:rPr>
              <a:t>Bronx 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400" spc="-40" dirty="0">
                <a:solidFill>
                  <a:srgbClr val="DFE6CF"/>
                </a:solidFill>
                <a:latin typeface="Times New Roman"/>
                <a:cs typeface="Times New Roman"/>
              </a:rPr>
              <a:t>Italian,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Puerto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Rican, 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Albanian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1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Dominican.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01284" y="1946148"/>
            <a:ext cx="3680459" cy="1837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1284" y="4352544"/>
            <a:ext cx="3680459" cy="1941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0452" y="1301496"/>
            <a:ext cx="3215640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7823" y="1473708"/>
            <a:ext cx="143256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1288" y="1321308"/>
            <a:ext cx="216535" cy="285115"/>
          </a:xfrm>
          <a:custGeom>
            <a:avLst/>
            <a:gdLst/>
            <a:ahLst/>
            <a:cxnLst/>
            <a:rect l="l" t="t" r="r" b="b"/>
            <a:pathLst>
              <a:path w="216535" h="285115">
                <a:moveTo>
                  <a:pt x="216408" y="216408"/>
                </a:moveTo>
                <a:lnTo>
                  <a:pt x="0" y="216408"/>
                </a:lnTo>
                <a:lnTo>
                  <a:pt x="0" y="163068"/>
                </a:lnTo>
                <a:lnTo>
                  <a:pt x="131064" y="0"/>
                </a:lnTo>
                <a:lnTo>
                  <a:pt x="188976" y="0"/>
                </a:lnTo>
                <a:lnTo>
                  <a:pt x="188976" y="71628"/>
                </a:lnTo>
                <a:lnTo>
                  <a:pt x="126492" y="71628"/>
                </a:lnTo>
                <a:lnTo>
                  <a:pt x="51816" y="164592"/>
                </a:lnTo>
                <a:lnTo>
                  <a:pt x="216408" y="164592"/>
                </a:lnTo>
                <a:lnTo>
                  <a:pt x="216408" y="216408"/>
                </a:lnTo>
                <a:close/>
              </a:path>
              <a:path w="216535" h="285115">
                <a:moveTo>
                  <a:pt x="188976" y="164592"/>
                </a:moveTo>
                <a:lnTo>
                  <a:pt x="126492" y="164592"/>
                </a:lnTo>
                <a:lnTo>
                  <a:pt x="126492" y="71628"/>
                </a:lnTo>
                <a:lnTo>
                  <a:pt x="188976" y="71628"/>
                </a:lnTo>
                <a:lnTo>
                  <a:pt x="188976" y="164592"/>
                </a:lnTo>
                <a:close/>
              </a:path>
              <a:path w="216535" h="285115">
                <a:moveTo>
                  <a:pt x="188976" y="284988"/>
                </a:moveTo>
                <a:lnTo>
                  <a:pt x="126492" y="284988"/>
                </a:lnTo>
                <a:lnTo>
                  <a:pt x="126492" y="216408"/>
                </a:lnTo>
                <a:lnTo>
                  <a:pt x="188976" y="216408"/>
                </a:lnTo>
                <a:lnTo>
                  <a:pt x="188976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65191" y="1313688"/>
            <a:ext cx="228600" cy="299085"/>
          </a:xfrm>
          <a:custGeom>
            <a:avLst/>
            <a:gdLst/>
            <a:ahLst/>
            <a:cxnLst/>
            <a:rect l="l" t="t" r="r" b="b"/>
            <a:pathLst>
              <a:path w="228600" h="299084">
                <a:moveTo>
                  <a:pt x="126492" y="230124"/>
                </a:moveTo>
                <a:lnTo>
                  <a:pt x="3048" y="230124"/>
                </a:lnTo>
                <a:lnTo>
                  <a:pt x="0" y="227076"/>
                </a:lnTo>
                <a:lnTo>
                  <a:pt x="0" y="167640"/>
                </a:lnTo>
                <a:lnTo>
                  <a:pt x="1524" y="167640"/>
                </a:lnTo>
                <a:lnTo>
                  <a:pt x="132588" y="3048"/>
                </a:lnTo>
                <a:lnTo>
                  <a:pt x="135636" y="0"/>
                </a:lnTo>
                <a:lnTo>
                  <a:pt x="199644" y="0"/>
                </a:lnTo>
                <a:lnTo>
                  <a:pt x="202692" y="3048"/>
                </a:lnTo>
                <a:lnTo>
                  <a:pt x="202692" y="7620"/>
                </a:lnTo>
                <a:lnTo>
                  <a:pt x="188976" y="7620"/>
                </a:lnTo>
                <a:lnTo>
                  <a:pt x="188976" y="12192"/>
                </a:lnTo>
                <a:lnTo>
                  <a:pt x="143256" y="12192"/>
                </a:lnTo>
                <a:lnTo>
                  <a:pt x="137160" y="13716"/>
                </a:lnTo>
                <a:lnTo>
                  <a:pt x="142031" y="13716"/>
                </a:lnTo>
                <a:lnTo>
                  <a:pt x="15866" y="170688"/>
                </a:lnTo>
                <a:lnTo>
                  <a:pt x="13716" y="170688"/>
                </a:lnTo>
                <a:lnTo>
                  <a:pt x="12192" y="175260"/>
                </a:lnTo>
                <a:lnTo>
                  <a:pt x="13716" y="175260"/>
                </a:lnTo>
                <a:lnTo>
                  <a:pt x="13716" y="216408"/>
                </a:lnTo>
                <a:lnTo>
                  <a:pt x="6096" y="216408"/>
                </a:lnTo>
                <a:lnTo>
                  <a:pt x="13716" y="224028"/>
                </a:lnTo>
                <a:lnTo>
                  <a:pt x="126492" y="224028"/>
                </a:lnTo>
                <a:lnTo>
                  <a:pt x="126492" y="230124"/>
                </a:lnTo>
                <a:close/>
              </a:path>
              <a:path w="228600" h="299084">
                <a:moveTo>
                  <a:pt x="214884" y="178308"/>
                </a:moveTo>
                <a:lnTo>
                  <a:pt x="192024" y="178308"/>
                </a:lnTo>
                <a:lnTo>
                  <a:pt x="188976" y="175260"/>
                </a:lnTo>
                <a:lnTo>
                  <a:pt x="188976" y="7620"/>
                </a:lnTo>
                <a:lnTo>
                  <a:pt x="195072" y="13716"/>
                </a:lnTo>
                <a:lnTo>
                  <a:pt x="202692" y="13716"/>
                </a:lnTo>
                <a:lnTo>
                  <a:pt x="202692" y="164592"/>
                </a:lnTo>
                <a:lnTo>
                  <a:pt x="195072" y="164592"/>
                </a:lnTo>
                <a:lnTo>
                  <a:pt x="202692" y="172212"/>
                </a:lnTo>
                <a:lnTo>
                  <a:pt x="214884" y="172212"/>
                </a:lnTo>
                <a:lnTo>
                  <a:pt x="214884" y="178308"/>
                </a:lnTo>
                <a:close/>
              </a:path>
              <a:path w="228600" h="299084">
                <a:moveTo>
                  <a:pt x="202692" y="13716"/>
                </a:moveTo>
                <a:lnTo>
                  <a:pt x="195072" y="13716"/>
                </a:lnTo>
                <a:lnTo>
                  <a:pt x="188976" y="7620"/>
                </a:lnTo>
                <a:lnTo>
                  <a:pt x="202692" y="7620"/>
                </a:lnTo>
                <a:lnTo>
                  <a:pt x="202692" y="13716"/>
                </a:lnTo>
                <a:close/>
              </a:path>
              <a:path w="228600" h="299084">
                <a:moveTo>
                  <a:pt x="142031" y="13716"/>
                </a:moveTo>
                <a:lnTo>
                  <a:pt x="137160" y="13716"/>
                </a:lnTo>
                <a:lnTo>
                  <a:pt x="143256" y="12192"/>
                </a:lnTo>
                <a:lnTo>
                  <a:pt x="142031" y="13716"/>
                </a:lnTo>
                <a:close/>
              </a:path>
              <a:path w="228600" h="299084">
                <a:moveTo>
                  <a:pt x="188976" y="13716"/>
                </a:moveTo>
                <a:lnTo>
                  <a:pt x="142031" y="13716"/>
                </a:lnTo>
                <a:lnTo>
                  <a:pt x="143256" y="12192"/>
                </a:lnTo>
                <a:lnTo>
                  <a:pt x="188976" y="12192"/>
                </a:lnTo>
                <a:lnTo>
                  <a:pt x="188976" y="13716"/>
                </a:lnTo>
                <a:close/>
              </a:path>
              <a:path w="228600" h="299084">
                <a:moveTo>
                  <a:pt x="137160" y="178308"/>
                </a:moveTo>
                <a:lnTo>
                  <a:pt x="56388" y="178308"/>
                </a:lnTo>
                <a:lnTo>
                  <a:pt x="53340" y="176784"/>
                </a:lnTo>
                <a:lnTo>
                  <a:pt x="51816" y="175260"/>
                </a:lnTo>
                <a:lnTo>
                  <a:pt x="51816" y="169164"/>
                </a:lnTo>
                <a:lnTo>
                  <a:pt x="53340" y="167640"/>
                </a:lnTo>
                <a:lnTo>
                  <a:pt x="126492" y="74676"/>
                </a:lnTo>
                <a:lnTo>
                  <a:pt x="129540" y="71628"/>
                </a:lnTo>
                <a:lnTo>
                  <a:pt x="137160" y="71628"/>
                </a:lnTo>
                <a:lnTo>
                  <a:pt x="140208" y="74676"/>
                </a:lnTo>
                <a:lnTo>
                  <a:pt x="140208" y="79248"/>
                </a:lnTo>
                <a:lnTo>
                  <a:pt x="126492" y="79248"/>
                </a:lnTo>
                <a:lnTo>
                  <a:pt x="126492" y="96075"/>
                </a:lnTo>
                <a:lnTo>
                  <a:pt x="73446" y="164592"/>
                </a:lnTo>
                <a:lnTo>
                  <a:pt x="57912" y="164592"/>
                </a:lnTo>
                <a:lnTo>
                  <a:pt x="64008" y="176784"/>
                </a:lnTo>
                <a:lnTo>
                  <a:pt x="138684" y="176784"/>
                </a:lnTo>
                <a:lnTo>
                  <a:pt x="137160" y="178308"/>
                </a:lnTo>
                <a:close/>
              </a:path>
              <a:path w="228600" h="299084">
                <a:moveTo>
                  <a:pt x="126492" y="96075"/>
                </a:moveTo>
                <a:lnTo>
                  <a:pt x="126492" y="79248"/>
                </a:lnTo>
                <a:lnTo>
                  <a:pt x="132588" y="85344"/>
                </a:lnTo>
                <a:lnTo>
                  <a:pt x="134800" y="85344"/>
                </a:lnTo>
                <a:lnTo>
                  <a:pt x="126492" y="96075"/>
                </a:lnTo>
                <a:close/>
              </a:path>
              <a:path w="228600" h="299084">
                <a:moveTo>
                  <a:pt x="132588" y="85344"/>
                </a:moveTo>
                <a:lnTo>
                  <a:pt x="126492" y="79248"/>
                </a:lnTo>
                <a:lnTo>
                  <a:pt x="140208" y="79248"/>
                </a:lnTo>
                <a:lnTo>
                  <a:pt x="140208" y="82296"/>
                </a:lnTo>
                <a:lnTo>
                  <a:pt x="137160" y="82296"/>
                </a:lnTo>
                <a:lnTo>
                  <a:pt x="132588" y="85344"/>
                </a:lnTo>
                <a:close/>
              </a:path>
              <a:path w="228600" h="299084">
                <a:moveTo>
                  <a:pt x="134800" y="85344"/>
                </a:moveTo>
                <a:lnTo>
                  <a:pt x="132588" y="85344"/>
                </a:lnTo>
                <a:lnTo>
                  <a:pt x="137160" y="82296"/>
                </a:lnTo>
                <a:lnTo>
                  <a:pt x="134800" y="85344"/>
                </a:lnTo>
                <a:close/>
              </a:path>
              <a:path w="228600" h="299084">
                <a:moveTo>
                  <a:pt x="126492" y="172212"/>
                </a:moveTo>
                <a:lnTo>
                  <a:pt x="126492" y="96075"/>
                </a:lnTo>
                <a:lnTo>
                  <a:pt x="137160" y="82296"/>
                </a:lnTo>
                <a:lnTo>
                  <a:pt x="140208" y="82296"/>
                </a:lnTo>
                <a:lnTo>
                  <a:pt x="140208" y="164592"/>
                </a:lnTo>
                <a:lnTo>
                  <a:pt x="132588" y="164592"/>
                </a:lnTo>
                <a:lnTo>
                  <a:pt x="126492" y="172212"/>
                </a:lnTo>
                <a:close/>
              </a:path>
              <a:path w="228600" h="299084">
                <a:moveTo>
                  <a:pt x="64008" y="176784"/>
                </a:moveTo>
                <a:lnTo>
                  <a:pt x="57912" y="164592"/>
                </a:lnTo>
                <a:lnTo>
                  <a:pt x="73446" y="164592"/>
                </a:lnTo>
                <a:lnTo>
                  <a:pt x="64008" y="176784"/>
                </a:lnTo>
                <a:close/>
              </a:path>
              <a:path w="228600" h="299084">
                <a:moveTo>
                  <a:pt x="138684" y="176784"/>
                </a:moveTo>
                <a:lnTo>
                  <a:pt x="64008" y="176784"/>
                </a:lnTo>
                <a:lnTo>
                  <a:pt x="73446" y="164592"/>
                </a:lnTo>
                <a:lnTo>
                  <a:pt x="126492" y="164592"/>
                </a:lnTo>
                <a:lnTo>
                  <a:pt x="126492" y="172212"/>
                </a:lnTo>
                <a:lnTo>
                  <a:pt x="140208" y="172212"/>
                </a:lnTo>
                <a:lnTo>
                  <a:pt x="140208" y="175260"/>
                </a:lnTo>
                <a:lnTo>
                  <a:pt x="138684" y="176784"/>
                </a:lnTo>
                <a:close/>
              </a:path>
              <a:path w="228600" h="299084">
                <a:moveTo>
                  <a:pt x="140208" y="172212"/>
                </a:moveTo>
                <a:lnTo>
                  <a:pt x="126492" y="172212"/>
                </a:lnTo>
                <a:lnTo>
                  <a:pt x="132588" y="164592"/>
                </a:lnTo>
                <a:lnTo>
                  <a:pt x="140208" y="164592"/>
                </a:lnTo>
                <a:lnTo>
                  <a:pt x="140208" y="172212"/>
                </a:lnTo>
                <a:close/>
              </a:path>
              <a:path w="228600" h="299084">
                <a:moveTo>
                  <a:pt x="202692" y="172212"/>
                </a:moveTo>
                <a:lnTo>
                  <a:pt x="195072" y="164592"/>
                </a:lnTo>
                <a:lnTo>
                  <a:pt x="202692" y="164592"/>
                </a:lnTo>
                <a:lnTo>
                  <a:pt x="202692" y="172212"/>
                </a:lnTo>
                <a:close/>
              </a:path>
              <a:path w="228600" h="299084">
                <a:moveTo>
                  <a:pt x="228600" y="178308"/>
                </a:moveTo>
                <a:lnTo>
                  <a:pt x="222504" y="178308"/>
                </a:lnTo>
                <a:lnTo>
                  <a:pt x="214884" y="172212"/>
                </a:lnTo>
                <a:lnTo>
                  <a:pt x="202692" y="172212"/>
                </a:lnTo>
                <a:lnTo>
                  <a:pt x="202692" y="164592"/>
                </a:lnTo>
                <a:lnTo>
                  <a:pt x="225552" y="164592"/>
                </a:lnTo>
                <a:lnTo>
                  <a:pt x="228600" y="167640"/>
                </a:lnTo>
                <a:lnTo>
                  <a:pt x="228600" y="178308"/>
                </a:lnTo>
                <a:close/>
              </a:path>
              <a:path w="228600" h="299084">
                <a:moveTo>
                  <a:pt x="12192" y="175260"/>
                </a:moveTo>
                <a:lnTo>
                  <a:pt x="13716" y="170688"/>
                </a:lnTo>
                <a:lnTo>
                  <a:pt x="13716" y="173363"/>
                </a:lnTo>
                <a:lnTo>
                  <a:pt x="12192" y="175260"/>
                </a:lnTo>
                <a:close/>
              </a:path>
              <a:path w="228600" h="299084">
                <a:moveTo>
                  <a:pt x="13716" y="173363"/>
                </a:moveTo>
                <a:lnTo>
                  <a:pt x="13716" y="170688"/>
                </a:lnTo>
                <a:lnTo>
                  <a:pt x="15866" y="170688"/>
                </a:lnTo>
                <a:lnTo>
                  <a:pt x="13716" y="173363"/>
                </a:lnTo>
                <a:close/>
              </a:path>
              <a:path w="228600" h="299084">
                <a:moveTo>
                  <a:pt x="214884" y="224028"/>
                </a:moveTo>
                <a:lnTo>
                  <a:pt x="214884" y="172212"/>
                </a:lnTo>
                <a:lnTo>
                  <a:pt x="222504" y="178308"/>
                </a:lnTo>
                <a:lnTo>
                  <a:pt x="228600" y="178308"/>
                </a:lnTo>
                <a:lnTo>
                  <a:pt x="228600" y="216408"/>
                </a:lnTo>
                <a:lnTo>
                  <a:pt x="222504" y="216408"/>
                </a:lnTo>
                <a:lnTo>
                  <a:pt x="214884" y="224028"/>
                </a:lnTo>
                <a:close/>
              </a:path>
              <a:path w="228600" h="299084">
                <a:moveTo>
                  <a:pt x="13716" y="175260"/>
                </a:moveTo>
                <a:lnTo>
                  <a:pt x="12192" y="175260"/>
                </a:lnTo>
                <a:lnTo>
                  <a:pt x="13716" y="173363"/>
                </a:lnTo>
                <a:lnTo>
                  <a:pt x="13716" y="175260"/>
                </a:lnTo>
                <a:close/>
              </a:path>
              <a:path w="228600" h="299084">
                <a:moveTo>
                  <a:pt x="13716" y="224028"/>
                </a:moveTo>
                <a:lnTo>
                  <a:pt x="6096" y="216408"/>
                </a:lnTo>
                <a:lnTo>
                  <a:pt x="13716" y="216408"/>
                </a:lnTo>
                <a:lnTo>
                  <a:pt x="13716" y="224028"/>
                </a:lnTo>
                <a:close/>
              </a:path>
              <a:path w="228600" h="299084">
                <a:moveTo>
                  <a:pt x="140208" y="230124"/>
                </a:moveTo>
                <a:lnTo>
                  <a:pt x="132588" y="230124"/>
                </a:lnTo>
                <a:lnTo>
                  <a:pt x="126492" y="224028"/>
                </a:lnTo>
                <a:lnTo>
                  <a:pt x="13716" y="224028"/>
                </a:lnTo>
                <a:lnTo>
                  <a:pt x="13716" y="216408"/>
                </a:lnTo>
                <a:lnTo>
                  <a:pt x="137160" y="216408"/>
                </a:lnTo>
                <a:lnTo>
                  <a:pt x="140208" y="220980"/>
                </a:lnTo>
                <a:lnTo>
                  <a:pt x="140208" y="230124"/>
                </a:lnTo>
                <a:close/>
              </a:path>
              <a:path w="228600" h="299084">
                <a:moveTo>
                  <a:pt x="188976" y="292608"/>
                </a:moveTo>
                <a:lnTo>
                  <a:pt x="188976" y="220980"/>
                </a:lnTo>
                <a:lnTo>
                  <a:pt x="192024" y="216408"/>
                </a:lnTo>
                <a:lnTo>
                  <a:pt x="214884" y="216408"/>
                </a:lnTo>
                <a:lnTo>
                  <a:pt x="214884" y="224028"/>
                </a:lnTo>
                <a:lnTo>
                  <a:pt x="202692" y="224028"/>
                </a:lnTo>
                <a:lnTo>
                  <a:pt x="195072" y="230124"/>
                </a:lnTo>
                <a:lnTo>
                  <a:pt x="202692" y="230124"/>
                </a:lnTo>
                <a:lnTo>
                  <a:pt x="202692" y="284988"/>
                </a:lnTo>
                <a:lnTo>
                  <a:pt x="195072" y="284988"/>
                </a:lnTo>
                <a:lnTo>
                  <a:pt x="188976" y="292608"/>
                </a:lnTo>
                <a:close/>
              </a:path>
              <a:path w="228600" h="299084">
                <a:moveTo>
                  <a:pt x="225552" y="230124"/>
                </a:moveTo>
                <a:lnTo>
                  <a:pt x="202692" y="230124"/>
                </a:lnTo>
                <a:lnTo>
                  <a:pt x="202692" y="224028"/>
                </a:lnTo>
                <a:lnTo>
                  <a:pt x="214884" y="224028"/>
                </a:lnTo>
                <a:lnTo>
                  <a:pt x="222504" y="216408"/>
                </a:lnTo>
                <a:lnTo>
                  <a:pt x="228600" y="216408"/>
                </a:lnTo>
                <a:lnTo>
                  <a:pt x="228600" y="227076"/>
                </a:lnTo>
                <a:lnTo>
                  <a:pt x="225552" y="230124"/>
                </a:lnTo>
                <a:close/>
              </a:path>
              <a:path w="228600" h="299084">
                <a:moveTo>
                  <a:pt x="199644" y="298704"/>
                </a:moveTo>
                <a:lnTo>
                  <a:pt x="129540" y="298704"/>
                </a:lnTo>
                <a:lnTo>
                  <a:pt x="126492" y="295656"/>
                </a:lnTo>
                <a:lnTo>
                  <a:pt x="126492" y="224028"/>
                </a:lnTo>
                <a:lnTo>
                  <a:pt x="132588" y="230124"/>
                </a:lnTo>
                <a:lnTo>
                  <a:pt x="140208" y="230124"/>
                </a:lnTo>
                <a:lnTo>
                  <a:pt x="140208" y="284988"/>
                </a:lnTo>
                <a:lnTo>
                  <a:pt x="132588" y="284988"/>
                </a:lnTo>
                <a:lnTo>
                  <a:pt x="140208" y="292608"/>
                </a:lnTo>
                <a:lnTo>
                  <a:pt x="202692" y="292608"/>
                </a:lnTo>
                <a:lnTo>
                  <a:pt x="202692" y="295656"/>
                </a:lnTo>
                <a:lnTo>
                  <a:pt x="199644" y="298704"/>
                </a:lnTo>
                <a:close/>
              </a:path>
              <a:path w="228600" h="299084">
                <a:moveTo>
                  <a:pt x="202692" y="230124"/>
                </a:moveTo>
                <a:lnTo>
                  <a:pt x="195072" y="230124"/>
                </a:lnTo>
                <a:lnTo>
                  <a:pt x="202692" y="224028"/>
                </a:lnTo>
                <a:lnTo>
                  <a:pt x="202692" y="230124"/>
                </a:lnTo>
                <a:close/>
              </a:path>
              <a:path w="228600" h="299084">
                <a:moveTo>
                  <a:pt x="140208" y="292608"/>
                </a:moveTo>
                <a:lnTo>
                  <a:pt x="132588" y="284988"/>
                </a:lnTo>
                <a:lnTo>
                  <a:pt x="140208" y="284988"/>
                </a:lnTo>
                <a:lnTo>
                  <a:pt x="140208" y="292608"/>
                </a:lnTo>
                <a:close/>
              </a:path>
              <a:path w="228600" h="299084">
                <a:moveTo>
                  <a:pt x="188976" y="292608"/>
                </a:moveTo>
                <a:lnTo>
                  <a:pt x="140208" y="292608"/>
                </a:lnTo>
                <a:lnTo>
                  <a:pt x="140208" y="284988"/>
                </a:lnTo>
                <a:lnTo>
                  <a:pt x="188976" y="284988"/>
                </a:lnTo>
                <a:lnTo>
                  <a:pt x="188976" y="292608"/>
                </a:lnTo>
                <a:close/>
              </a:path>
              <a:path w="228600" h="299084">
                <a:moveTo>
                  <a:pt x="202692" y="292608"/>
                </a:moveTo>
                <a:lnTo>
                  <a:pt x="188976" y="292608"/>
                </a:lnTo>
                <a:lnTo>
                  <a:pt x="195072" y="284988"/>
                </a:lnTo>
                <a:lnTo>
                  <a:pt x="202692" y="284988"/>
                </a:lnTo>
                <a:lnTo>
                  <a:pt x="202692" y="292608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43144" y="1473708"/>
            <a:ext cx="143256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4896" y="1306068"/>
            <a:ext cx="3066288" cy="391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08592" y="1967006"/>
            <a:ext cx="7903845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37795" indent="-27368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5907405" algn="l"/>
                <a:tab pos="6477000" algn="l"/>
              </a:tabLst>
            </a:pPr>
            <a:r>
              <a:rPr sz="2400" spc="-130" dirty="0">
                <a:solidFill>
                  <a:srgbClr val="DFE6CF"/>
                </a:solidFill>
                <a:latin typeface="Times New Roman"/>
                <a:cs typeface="Times New Roman"/>
              </a:rPr>
              <a:t>NewYork 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geographical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coordinates</a:t>
            </a:r>
            <a:r>
              <a:rPr sz="24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DFE6CF"/>
                </a:solidFill>
                <a:latin typeface="Times New Roman"/>
                <a:cs typeface="Times New Roman"/>
              </a:rPr>
              <a:t>data	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	</a:t>
            </a:r>
            <a:r>
              <a:rPr sz="2400" spc="135" dirty="0">
                <a:solidFill>
                  <a:srgbClr val="DFE6CF"/>
                </a:solidFill>
                <a:latin typeface="Times New Roman"/>
                <a:cs typeface="Times New Roman"/>
              </a:rPr>
              <a:t>be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utilized  </a:t>
            </a:r>
            <a:r>
              <a:rPr sz="2400" spc="55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input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400" spc="-195" dirty="0">
                <a:solidFill>
                  <a:srgbClr val="DFE6CF"/>
                </a:solidFill>
                <a:latin typeface="Times New Roman"/>
                <a:cs typeface="Times New Roman"/>
              </a:rPr>
              <a:t>API,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400" spc="55" dirty="0">
                <a:solidFill>
                  <a:srgbClr val="DFE6CF"/>
                </a:solidFill>
                <a:latin typeface="Times New Roman"/>
                <a:cs typeface="Times New Roman"/>
              </a:rPr>
              <a:t>been </a:t>
            </a: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leveraged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provision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venues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information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each</a:t>
            </a:r>
            <a:r>
              <a:rPr sz="2400" spc="49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neighborhood.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35" dirty="0">
                <a:solidFill>
                  <a:srgbClr val="DFE6CF"/>
                </a:solidFill>
                <a:latin typeface="Times New Roman"/>
                <a:cs typeface="Times New Roman"/>
              </a:rPr>
              <a:t>We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400" spc="-235" dirty="0">
                <a:solidFill>
                  <a:srgbClr val="DFE6CF"/>
                </a:solidFill>
                <a:latin typeface="Times New Roman"/>
                <a:cs typeface="Times New Roman"/>
              </a:rPr>
              <a:t>API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explore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neighborhoods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17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400" spc="1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City.</a:t>
            </a:r>
            <a:endParaRPr sz="2400">
              <a:latin typeface="Times New Roman"/>
              <a:cs typeface="Times New Roman"/>
            </a:endParaRPr>
          </a:p>
          <a:p>
            <a:pPr marL="286385" marR="39687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20" dirty="0">
                <a:solidFill>
                  <a:srgbClr val="DFE6CF"/>
                </a:solidFill>
                <a:latin typeface="Times New Roman"/>
                <a:cs typeface="Times New Roman"/>
              </a:rPr>
              <a:t>Using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geographical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coordinates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each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neighbourhood 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400" spc="-229" dirty="0">
                <a:solidFill>
                  <a:srgbClr val="DFE6CF"/>
                </a:solidFill>
                <a:latin typeface="Times New Roman"/>
                <a:cs typeface="Times New Roman"/>
              </a:rPr>
              <a:t>API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calls </a:t>
            </a:r>
            <a:r>
              <a:rPr sz="2400" spc="13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made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get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top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200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venues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radius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1000</a:t>
            </a:r>
            <a:r>
              <a:rPr sz="2400" spc="2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meters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1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1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</a:t>
            </a:r>
            <a:endParaRPr sz="24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  <a:spcBef>
                <a:spcPts val="580"/>
              </a:spcBef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2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400" spc="-22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Island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5304" y="861060"/>
            <a:ext cx="287121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3868" y="99669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195" y="877824"/>
            <a:ext cx="192405" cy="254635"/>
          </a:xfrm>
          <a:custGeom>
            <a:avLst/>
            <a:gdLst/>
            <a:ahLst/>
            <a:cxnLst/>
            <a:rect l="l" t="t" r="r" b="b"/>
            <a:pathLst>
              <a:path w="192404" h="254634">
                <a:moveTo>
                  <a:pt x="192024" y="193548"/>
                </a:moveTo>
                <a:lnTo>
                  <a:pt x="0" y="193548"/>
                </a:lnTo>
                <a:lnTo>
                  <a:pt x="0" y="146304"/>
                </a:lnTo>
                <a:lnTo>
                  <a:pt x="117348" y="0"/>
                </a:lnTo>
                <a:lnTo>
                  <a:pt x="169164" y="0"/>
                </a:lnTo>
                <a:lnTo>
                  <a:pt x="169164" y="64008"/>
                </a:lnTo>
                <a:lnTo>
                  <a:pt x="112776" y="64008"/>
                </a:lnTo>
                <a:lnTo>
                  <a:pt x="47244" y="146304"/>
                </a:lnTo>
                <a:lnTo>
                  <a:pt x="192024" y="146304"/>
                </a:lnTo>
                <a:lnTo>
                  <a:pt x="192024" y="193548"/>
                </a:lnTo>
                <a:close/>
              </a:path>
              <a:path w="192404" h="254634">
                <a:moveTo>
                  <a:pt x="169164" y="146304"/>
                </a:moveTo>
                <a:lnTo>
                  <a:pt x="112776" y="146304"/>
                </a:lnTo>
                <a:lnTo>
                  <a:pt x="112776" y="64008"/>
                </a:lnTo>
                <a:lnTo>
                  <a:pt x="169164" y="64008"/>
                </a:lnTo>
                <a:lnTo>
                  <a:pt x="169164" y="146304"/>
                </a:lnTo>
                <a:close/>
              </a:path>
              <a:path w="192404" h="254634">
                <a:moveTo>
                  <a:pt x="169164" y="254508"/>
                </a:moveTo>
                <a:lnTo>
                  <a:pt x="112776" y="254508"/>
                </a:lnTo>
                <a:lnTo>
                  <a:pt x="112776" y="193548"/>
                </a:lnTo>
                <a:lnTo>
                  <a:pt x="169164" y="193548"/>
                </a:lnTo>
                <a:lnTo>
                  <a:pt x="169164" y="25450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6100" y="871728"/>
            <a:ext cx="205740" cy="266700"/>
          </a:xfrm>
          <a:custGeom>
            <a:avLst/>
            <a:gdLst/>
            <a:ahLst/>
            <a:cxnLst/>
            <a:rect l="l" t="t" r="r" b="b"/>
            <a:pathLst>
              <a:path w="205740" h="266700">
                <a:moveTo>
                  <a:pt x="112776" y="205740"/>
                </a:moveTo>
                <a:lnTo>
                  <a:pt x="3048" y="205740"/>
                </a:lnTo>
                <a:lnTo>
                  <a:pt x="0" y="202692"/>
                </a:lnTo>
                <a:lnTo>
                  <a:pt x="0" y="149352"/>
                </a:lnTo>
                <a:lnTo>
                  <a:pt x="1524" y="147828"/>
                </a:lnTo>
                <a:lnTo>
                  <a:pt x="117348" y="3048"/>
                </a:lnTo>
                <a:lnTo>
                  <a:pt x="118872" y="0"/>
                </a:lnTo>
                <a:lnTo>
                  <a:pt x="178308" y="0"/>
                </a:lnTo>
                <a:lnTo>
                  <a:pt x="181356" y="3048"/>
                </a:lnTo>
                <a:lnTo>
                  <a:pt x="181356" y="6096"/>
                </a:lnTo>
                <a:lnTo>
                  <a:pt x="167640" y="6096"/>
                </a:lnTo>
                <a:lnTo>
                  <a:pt x="167640" y="10668"/>
                </a:lnTo>
                <a:lnTo>
                  <a:pt x="128016" y="10668"/>
                </a:lnTo>
                <a:lnTo>
                  <a:pt x="123444" y="13716"/>
                </a:lnTo>
                <a:lnTo>
                  <a:pt x="125603" y="13716"/>
                </a:lnTo>
                <a:lnTo>
                  <a:pt x="15811" y="152400"/>
                </a:lnTo>
                <a:lnTo>
                  <a:pt x="13716" y="152400"/>
                </a:lnTo>
                <a:lnTo>
                  <a:pt x="12192" y="156972"/>
                </a:lnTo>
                <a:lnTo>
                  <a:pt x="13716" y="156972"/>
                </a:lnTo>
                <a:lnTo>
                  <a:pt x="13716" y="192024"/>
                </a:lnTo>
                <a:lnTo>
                  <a:pt x="6096" y="192024"/>
                </a:lnTo>
                <a:lnTo>
                  <a:pt x="13716" y="199644"/>
                </a:lnTo>
                <a:lnTo>
                  <a:pt x="112776" y="199644"/>
                </a:lnTo>
                <a:lnTo>
                  <a:pt x="112776" y="205740"/>
                </a:lnTo>
                <a:close/>
              </a:path>
              <a:path w="205740" h="266700">
                <a:moveTo>
                  <a:pt x="192024" y="160020"/>
                </a:moveTo>
                <a:lnTo>
                  <a:pt x="170688" y="160020"/>
                </a:lnTo>
                <a:lnTo>
                  <a:pt x="167640" y="156972"/>
                </a:lnTo>
                <a:lnTo>
                  <a:pt x="167640" y="6096"/>
                </a:lnTo>
                <a:lnTo>
                  <a:pt x="175260" y="13716"/>
                </a:lnTo>
                <a:lnTo>
                  <a:pt x="181356" y="13716"/>
                </a:lnTo>
                <a:lnTo>
                  <a:pt x="181356" y="146304"/>
                </a:lnTo>
                <a:lnTo>
                  <a:pt x="175260" y="146304"/>
                </a:lnTo>
                <a:lnTo>
                  <a:pt x="181356" y="152400"/>
                </a:lnTo>
                <a:lnTo>
                  <a:pt x="192024" y="152400"/>
                </a:lnTo>
                <a:lnTo>
                  <a:pt x="192024" y="160020"/>
                </a:lnTo>
                <a:close/>
              </a:path>
              <a:path w="205740" h="266700">
                <a:moveTo>
                  <a:pt x="181356" y="13716"/>
                </a:moveTo>
                <a:lnTo>
                  <a:pt x="175260" y="13716"/>
                </a:lnTo>
                <a:lnTo>
                  <a:pt x="167640" y="6096"/>
                </a:lnTo>
                <a:lnTo>
                  <a:pt x="181356" y="6096"/>
                </a:lnTo>
                <a:lnTo>
                  <a:pt x="181356" y="13716"/>
                </a:lnTo>
                <a:close/>
              </a:path>
              <a:path w="205740" h="266700">
                <a:moveTo>
                  <a:pt x="125603" y="13716"/>
                </a:moveTo>
                <a:lnTo>
                  <a:pt x="123444" y="13716"/>
                </a:lnTo>
                <a:lnTo>
                  <a:pt x="128016" y="10668"/>
                </a:lnTo>
                <a:lnTo>
                  <a:pt x="125603" y="13716"/>
                </a:lnTo>
                <a:close/>
              </a:path>
              <a:path w="205740" h="266700">
                <a:moveTo>
                  <a:pt x="167640" y="13716"/>
                </a:moveTo>
                <a:lnTo>
                  <a:pt x="125603" y="13716"/>
                </a:lnTo>
                <a:lnTo>
                  <a:pt x="128016" y="10668"/>
                </a:lnTo>
                <a:lnTo>
                  <a:pt x="167640" y="10668"/>
                </a:lnTo>
                <a:lnTo>
                  <a:pt x="167640" y="13716"/>
                </a:lnTo>
                <a:close/>
              </a:path>
              <a:path w="205740" h="266700">
                <a:moveTo>
                  <a:pt x="123444" y="160020"/>
                </a:moveTo>
                <a:lnTo>
                  <a:pt x="50292" y="160020"/>
                </a:lnTo>
                <a:lnTo>
                  <a:pt x="47244" y="158496"/>
                </a:lnTo>
                <a:lnTo>
                  <a:pt x="47244" y="155448"/>
                </a:lnTo>
                <a:lnTo>
                  <a:pt x="45720" y="153924"/>
                </a:lnTo>
                <a:lnTo>
                  <a:pt x="45720" y="150876"/>
                </a:lnTo>
                <a:lnTo>
                  <a:pt x="47244" y="149352"/>
                </a:lnTo>
                <a:lnTo>
                  <a:pt x="112776" y="65532"/>
                </a:lnTo>
                <a:lnTo>
                  <a:pt x="114300" y="64008"/>
                </a:lnTo>
                <a:lnTo>
                  <a:pt x="123444" y="64008"/>
                </a:lnTo>
                <a:lnTo>
                  <a:pt x="126492" y="67056"/>
                </a:lnTo>
                <a:lnTo>
                  <a:pt x="126492" y="70104"/>
                </a:lnTo>
                <a:lnTo>
                  <a:pt x="112776" y="70104"/>
                </a:lnTo>
                <a:lnTo>
                  <a:pt x="112776" y="88073"/>
                </a:lnTo>
                <a:lnTo>
                  <a:pt x="66406" y="146304"/>
                </a:lnTo>
                <a:lnTo>
                  <a:pt x="53340" y="146304"/>
                </a:lnTo>
                <a:lnTo>
                  <a:pt x="57912" y="156972"/>
                </a:lnTo>
                <a:lnTo>
                  <a:pt x="126492" y="156972"/>
                </a:lnTo>
                <a:lnTo>
                  <a:pt x="123444" y="160020"/>
                </a:lnTo>
                <a:close/>
              </a:path>
              <a:path w="205740" h="266700">
                <a:moveTo>
                  <a:pt x="112776" y="88073"/>
                </a:moveTo>
                <a:lnTo>
                  <a:pt x="112776" y="70104"/>
                </a:lnTo>
                <a:lnTo>
                  <a:pt x="118872" y="77724"/>
                </a:lnTo>
                <a:lnTo>
                  <a:pt x="121016" y="77724"/>
                </a:lnTo>
                <a:lnTo>
                  <a:pt x="112776" y="88073"/>
                </a:lnTo>
                <a:close/>
              </a:path>
              <a:path w="205740" h="266700">
                <a:moveTo>
                  <a:pt x="118872" y="77724"/>
                </a:moveTo>
                <a:lnTo>
                  <a:pt x="112776" y="70104"/>
                </a:lnTo>
                <a:lnTo>
                  <a:pt x="126492" y="70104"/>
                </a:lnTo>
                <a:lnTo>
                  <a:pt x="126492" y="74676"/>
                </a:lnTo>
                <a:lnTo>
                  <a:pt x="123444" y="74676"/>
                </a:lnTo>
                <a:lnTo>
                  <a:pt x="118872" y="77724"/>
                </a:lnTo>
                <a:close/>
              </a:path>
              <a:path w="205740" h="266700">
                <a:moveTo>
                  <a:pt x="121016" y="77724"/>
                </a:moveTo>
                <a:lnTo>
                  <a:pt x="118872" y="77724"/>
                </a:lnTo>
                <a:lnTo>
                  <a:pt x="123444" y="74676"/>
                </a:lnTo>
                <a:lnTo>
                  <a:pt x="121016" y="77724"/>
                </a:lnTo>
                <a:close/>
              </a:path>
              <a:path w="205740" h="266700">
                <a:moveTo>
                  <a:pt x="112776" y="152400"/>
                </a:moveTo>
                <a:lnTo>
                  <a:pt x="112776" y="88073"/>
                </a:lnTo>
                <a:lnTo>
                  <a:pt x="123444" y="74676"/>
                </a:lnTo>
                <a:lnTo>
                  <a:pt x="126492" y="74676"/>
                </a:lnTo>
                <a:lnTo>
                  <a:pt x="126492" y="146304"/>
                </a:lnTo>
                <a:lnTo>
                  <a:pt x="118872" y="146304"/>
                </a:lnTo>
                <a:lnTo>
                  <a:pt x="112776" y="152400"/>
                </a:lnTo>
                <a:close/>
              </a:path>
              <a:path w="205740" h="266700">
                <a:moveTo>
                  <a:pt x="57912" y="156972"/>
                </a:moveTo>
                <a:lnTo>
                  <a:pt x="53340" y="146304"/>
                </a:lnTo>
                <a:lnTo>
                  <a:pt x="66406" y="146304"/>
                </a:lnTo>
                <a:lnTo>
                  <a:pt x="57912" y="156972"/>
                </a:lnTo>
                <a:close/>
              </a:path>
              <a:path w="205740" h="266700">
                <a:moveTo>
                  <a:pt x="126492" y="156972"/>
                </a:moveTo>
                <a:lnTo>
                  <a:pt x="57912" y="156972"/>
                </a:lnTo>
                <a:lnTo>
                  <a:pt x="66406" y="146304"/>
                </a:lnTo>
                <a:lnTo>
                  <a:pt x="112776" y="146304"/>
                </a:lnTo>
                <a:lnTo>
                  <a:pt x="112776" y="152400"/>
                </a:lnTo>
                <a:lnTo>
                  <a:pt x="126492" y="152400"/>
                </a:lnTo>
                <a:lnTo>
                  <a:pt x="126492" y="156972"/>
                </a:lnTo>
                <a:close/>
              </a:path>
              <a:path w="205740" h="266700">
                <a:moveTo>
                  <a:pt x="126492" y="152400"/>
                </a:moveTo>
                <a:lnTo>
                  <a:pt x="112776" y="152400"/>
                </a:lnTo>
                <a:lnTo>
                  <a:pt x="118872" y="146304"/>
                </a:lnTo>
                <a:lnTo>
                  <a:pt x="126492" y="146304"/>
                </a:lnTo>
                <a:lnTo>
                  <a:pt x="126492" y="152400"/>
                </a:lnTo>
                <a:close/>
              </a:path>
              <a:path w="205740" h="266700">
                <a:moveTo>
                  <a:pt x="181356" y="152400"/>
                </a:moveTo>
                <a:lnTo>
                  <a:pt x="175260" y="146304"/>
                </a:lnTo>
                <a:lnTo>
                  <a:pt x="181356" y="146304"/>
                </a:lnTo>
                <a:lnTo>
                  <a:pt x="181356" y="152400"/>
                </a:lnTo>
                <a:close/>
              </a:path>
              <a:path w="205740" h="266700">
                <a:moveTo>
                  <a:pt x="205740" y="160020"/>
                </a:moveTo>
                <a:lnTo>
                  <a:pt x="198120" y="160020"/>
                </a:lnTo>
                <a:lnTo>
                  <a:pt x="192024" y="152400"/>
                </a:lnTo>
                <a:lnTo>
                  <a:pt x="181356" y="152400"/>
                </a:lnTo>
                <a:lnTo>
                  <a:pt x="181356" y="146304"/>
                </a:lnTo>
                <a:lnTo>
                  <a:pt x="202692" y="146304"/>
                </a:lnTo>
                <a:lnTo>
                  <a:pt x="205740" y="149352"/>
                </a:lnTo>
                <a:lnTo>
                  <a:pt x="205740" y="160020"/>
                </a:lnTo>
                <a:close/>
              </a:path>
              <a:path w="205740" h="266700">
                <a:moveTo>
                  <a:pt x="12192" y="156972"/>
                </a:moveTo>
                <a:lnTo>
                  <a:pt x="13716" y="152400"/>
                </a:lnTo>
                <a:lnTo>
                  <a:pt x="13716" y="155046"/>
                </a:lnTo>
                <a:lnTo>
                  <a:pt x="12192" y="156972"/>
                </a:lnTo>
                <a:close/>
              </a:path>
              <a:path w="205740" h="266700">
                <a:moveTo>
                  <a:pt x="13716" y="155046"/>
                </a:moveTo>
                <a:lnTo>
                  <a:pt x="13716" y="152400"/>
                </a:lnTo>
                <a:lnTo>
                  <a:pt x="15811" y="152400"/>
                </a:lnTo>
                <a:lnTo>
                  <a:pt x="13716" y="155046"/>
                </a:lnTo>
                <a:close/>
              </a:path>
              <a:path w="205740" h="266700">
                <a:moveTo>
                  <a:pt x="192024" y="199644"/>
                </a:moveTo>
                <a:lnTo>
                  <a:pt x="192024" y="152400"/>
                </a:lnTo>
                <a:lnTo>
                  <a:pt x="198120" y="160020"/>
                </a:lnTo>
                <a:lnTo>
                  <a:pt x="205740" y="160020"/>
                </a:lnTo>
                <a:lnTo>
                  <a:pt x="205740" y="192024"/>
                </a:lnTo>
                <a:lnTo>
                  <a:pt x="198120" y="192024"/>
                </a:lnTo>
                <a:lnTo>
                  <a:pt x="192024" y="199644"/>
                </a:lnTo>
                <a:close/>
              </a:path>
              <a:path w="205740" h="266700">
                <a:moveTo>
                  <a:pt x="13716" y="156972"/>
                </a:moveTo>
                <a:lnTo>
                  <a:pt x="12192" y="156972"/>
                </a:lnTo>
                <a:lnTo>
                  <a:pt x="13716" y="155046"/>
                </a:lnTo>
                <a:lnTo>
                  <a:pt x="13716" y="156972"/>
                </a:lnTo>
                <a:close/>
              </a:path>
              <a:path w="205740" h="266700">
                <a:moveTo>
                  <a:pt x="13716" y="199644"/>
                </a:moveTo>
                <a:lnTo>
                  <a:pt x="6096" y="192024"/>
                </a:lnTo>
                <a:lnTo>
                  <a:pt x="13716" y="192024"/>
                </a:lnTo>
                <a:lnTo>
                  <a:pt x="13716" y="199644"/>
                </a:lnTo>
                <a:close/>
              </a:path>
              <a:path w="205740" h="266700">
                <a:moveTo>
                  <a:pt x="126492" y="205740"/>
                </a:moveTo>
                <a:lnTo>
                  <a:pt x="118872" y="205740"/>
                </a:lnTo>
                <a:lnTo>
                  <a:pt x="112776" y="199644"/>
                </a:lnTo>
                <a:lnTo>
                  <a:pt x="13716" y="199644"/>
                </a:lnTo>
                <a:lnTo>
                  <a:pt x="13716" y="192024"/>
                </a:lnTo>
                <a:lnTo>
                  <a:pt x="123444" y="192024"/>
                </a:lnTo>
                <a:lnTo>
                  <a:pt x="126492" y="195072"/>
                </a:lnTo>
                <a:lnTo>
                  <a:pt x="126492" y="205740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67640" y="195072"/>
                </a:lnTo>
                <a:lnTo>
                  <a:pt x="170688" y="192024"/>
                </a:lnTo>
                <a:lnTo>
                  <a:pt x="192024" y="192024"/>
                </a:lnTo>
                <a:lnTo>
                  <a:pt x="192024" y="199644"/>
                </a:lnTo>
                <a:lnTo>
                  <a:pt x="181356" y="199644"/>
                </a:lnTo>
                <a:lnTo>
                  <a:pt x="175260" y="205740"/>
                </a:lnTo>
                <a:lnTo>
                  <a:pt x="181356" y="205740"/>
                </a:lnTo>
                <a:lnTo>
                  <a:pt x="181356" y="252984"/>
                </a:lnTo>
                <a:lnTo>
                  <a:pt x="17526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202692" y="205740"/>
                </a:moveTo>
                <a:lnTo>
                  <a:pt x="181356" y="205740"/>
                </a:lnTo>
                <a:lnTo>
                  <a:pt x="181356" y="199644"/>
                </a:lnTo>
                <a:lnTo>
                  <a:pt x="192024" y="199644"/>
                </a:lnTo>
                <a:lnTo>
                  <a:pt x="198120" y="192024"/>
                </a:lnTo>
                <a:lnTo>
                  <a:pt x="205740" y="192024"/>
                </a:lnTo>
                <a:lnTo>
                  <a:pt x="205740" y="202692"/>
                </a:lnTo>
                <a:lnTo>
                  <a:pt x="202692" y="205740"/>
                </a:lnTo>
                <a:close/>
              </a:path>
              <a:path w="205740" h="266700">
                <a:moveTo>
                  <a:pt x="178308" y="266700"/>
                </a:moveTo>
                <a:lnTo>
                  <a:pt x="115824" y="266700"/>
                </a:lnTo>
                <a:lnTo>
                  <a:pt x="112776" y="263652"/>
                </a:lnTo>
                <a:lnTo>
                  <a:pt x="112776" y="199644"/>
                </a:lnTo>
                <a:lnTo>
                  <a:pt x="118872" y="205740"/>
                </a:lnTo>
                <a:lnTo>
                  <a:pt x="126492" y="205740"/>
                </a:lnTo>
                <a:lnTo>
                  <a:pt x="126492" y="252984"/>
                </a:lnTo>
                <a:lnTo>
                  <a:pt x="118872" y="252984"/>
                </a:lnTo>
                <a:lnTo>
                  <a:pt x="126492" y="260604"/>
                </a:lnTo>
                <a:lnTo>
                  <a:pt x="181356" y="260604"/>
                </a:lnTo>
                <a:lnTo>
                  <a:pt x="181356" y="263652"/>
                </a:lnTo>
                <a:lnTo>
                  <a:pt x="178308" y="266700"/>
                </a:lnTo>
                <a:close/>
              </a:path>
              <a:path w="205740" h="266700">
                <a:moveTo>
                  <a:pt x="181356" y="205740"/>
                </a:moveTo>
                <a:lnTo>
                  <a:pt x="175260" y="205740"/>
                </a:lnTo>
                <a:lnTo>
                  <a:pt x="181356" y="199644"/>
                </a:lnTo>
                <a:lnTo>
                  <a:pt x="181356" y="205740"/>
                </a:lnTo>
                <a:close/>
              </a:path>
              <a:path w="205740" h="266700">
                <a:moveTo>
                  <a:pt x="126492" y="260604"/>
                </a:moveTo>
                <a:lnTo>
                  <a:pt x="118872" y="252984"/>
                </a:lnTo>
                <a:lnTo>
                  <a:pt x="126492" y="252984"/>
                </a:lnTo>
                <a:lnTo>
                  <a:pt x="126492" y="260604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26492" y="260604"/>
                </a:lnTo>
                <a:lnTo>
                  <a:pt x="126492" y="252984"/>
                </a:lnTo>
                <a:lnTo>
                  <a:pt x="16764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181356" y="260604"/>
                </a:moveTo>
                <a:lnTo>
                  <a:pt x="167640" y="260604"/>
                </a:lnTo>
                <a:lnTo>
                  <a:pt x="175260" y="252984"/>
                </a:lnTo>
                <a:lnTo>
                  <a:pt x="181356" y="252984"/>
                </a:lnTo>
                <a:lnTo>
                  <a:pt x="181356" y="2606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800" y="1484376"/>
            <a:ext cx="220980" cy="64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4601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Brooklyn </a:t>
            </a:r>
            <a:r>
              <a:rPr spc="75" dirty="0"/>
              <a:t>and </a:t>
            </a:r>
            <a:r>
              <a:rPr spc="-5" dirty="0"/>
              <a:t>Manhattan </a:t>
            </a:r>
            <a:r>
              <a:rPr spc="-100" dirty="0"/>
              <a:t>Venues</a:t>
            </a:r>
            <a:r>
              <a:rPr spc="-275" dirty="0"/>
              <a:t> </a:t>
            </a:r>
            <a:r>
              <a:rPr spc="155" dirty="0"/>
              <a:t>data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10080" y="4161471"/>
            <a:ext cx="461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</a:t>
            </a:r>
            <a:r>
              <a:rPr sz="2400" spc="-3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Visualization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2916" y="2407920"/>
            <a:ext cx="7911083" cy="1645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8107" y="4639055"/>
            <a:ext cx="5771387" cy="2350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2800" y="148437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Brooklyn </a:t>
            </a:r>
            <a:r>
              <a:rPr spc="114" dirty="0"/>
              <a:t>and </a:t>
            </a:r>
            <a:r>
              <a:rPr spc="60" dirty="0"/>
              <a:t>Manhattan </a:t>
            </a:r>
            <a:r>
              <a:rPr spc="5" dirty="0"/>
              <a:t>Venues </a:t>
            </a:r>
            <a:r>
              <a:rPr spc="25" dirty="0"/>
              <a:t>Visualization </a:t>
            </a:r>
            <a:r>
              <a:rPr spc="-50" dirty="0"/>
              <a:t>: </a:t>
            </a:r>
            <a:r>
              <a:rPr spc="75" dirty="0"/>
              <a:t>Generated </a:t>
            </a:r>
            <a:r>
              <a:rPr spc="-15" dirty="0"/>
              <a:t>the  </a:t>
            </a:r>
            <a:r>
              <a:rPr spc="-20" dirty="0"/>
              <a:t>below </a:t>
            </a:r>
            <a:r>
              <a:rPr spc="-114" dirty="0"/>
              <a:t>Brooklyn </a:t>
            </a:r>
            <a:r>
              <a:rPr spc="65" dirty="0"/>
              <a:t>and </a:t>
            </a:r>
            <a:r>
              <a:rPr spc="-5" dirty="0"/>
              <a:t>Manhattan </a:t>
            </a:r>
            <a:r>
              <a:rPr spc="-100" dirty="0"/>
              <a:t>Venues </a:t>
            </a:r>
            <a:r>
              <a:rPr spc="-65" dirty="0"/>
              <a:t>Visualization. </a:t>
            </a:r>
            <a:r>
              <a:rPr spc="-145" dirty="0"/>
              <a:t>The  </a:t>
            </a:r>
            <a:r>
              <a:rPr spc="-120" dirty="0"/>
              <a:t>"BM_venues" </a:t>
            </a:r>
            <a:r>
              <a:rPr spc="75" dirty="0"/>
              <a:t>dataframe </a:t>
            </a:r>
            <a:r>
              <a:rPr spc="-10" dirty="0"/>
              <a:t>has </a:t>
            </a:r>
            <a:r>
              <a:rPr spc="114" dirty="0"/>
              <a:t>9708 </a:t>
            </a:r>
            <a:r>
              <a:rPr spc="-55" dirty="0"/>
              <a:t>venues </a:t>
            </a:r>
            <a:r>
              <a:rPr spc="75" dirty="0"/>
              <a:t>and </a:t>
            </a:r>
            <a:r>
              <a:rPr spc="114" dirty="0"/>
              <a:t>397 </a:t>
            </a:r>
            <a:r>
              <a:rPr spc="-55" dirty="0"/>
              <a:t>unique </a:t>
            </a:r>
            <a:r>
              <a:rPr spc="-50" dirty="0"/>
              <a:t>venue  </a:t>
            </a:r>
            <a:r>
              <a:rPr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2173223" y="3558540"/>
            <a:ext cx="6633972" cy="2889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91711" y="967740"/>
            <a:ext cx="2514600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0612" y="111556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2991" y="1086612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79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79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79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79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4076" y="976884"/>
            <a:ext cx="181356" cy="23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3976" y="1397508"/>
            <a:ext cx="781812" cy="240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5516" y="154228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7895" y="1513332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80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80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80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80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2696" y="1399032"/>
            <a:ext cx="169164" cy="239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4448" y="1392936"/>
            <a:ext cx="5006340" cy="289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5564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Bronx, </a:t>
            </a:r>
            <a:r>
              <a:rPr spc="-10" dirty="0"/>
              <a:t>Queens </a:t>
            </a:r>
            <a:r>
              <a:rPr spc="75" dirty="0"/>
              <a:t>and </a:t>
            </a:r>
            <a:r>
              <a:rPr spc="10" dirty="0"/>
              <a:t>Staten </a:t>
            </a:r>
            <a:r>
              <a:rPr spc="-60" dirty="0"/>
              <a:t>Island </a:t>
            </a:r>
            <a:r>
              <a:rPr spc="-100" dirty="0"/>
              <a:t>Venues</a:t>
            </a:r>
            <a:r>
              <a:rPr spc="-75" dirty="0"/>
              <a:t> </a:t>
            </a:r>
            <a:r>
              <a:rPr spc="150" dirty="0"/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10080" y="4161471"/>
            <a:ext cx="5581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Island</a:t>
            </a:r>
            <a:r>
              <a:rPr sz="2400" spc="-1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Visualization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79219" y="2478024"/>
            <a:ext cx="7644383" cy="16596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6144" y="4651248"/>
            <a:ext cx="5483352" cy="2258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8967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3283" y="148437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6184" y="1347216"/>
            <a:ext cx="6038088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Bronx, </a:t>
            </a:r>
            <a:r>
              <a:rPr spc="70" dirty="0"/>
              <a:t>Queens </a:t>
            </a:r>
            <a:r>
              <a:rPr spc="114" dirty="0"/>
              <a:t>and </a:t>
            </a:r>
            <a:r>
              <a:rPr spc="15" dirty="0"/>
              <a:t>Staten </a:t>
            </a:r>
            <a:r>
              <a:rPr spc="35" dirty="0"/>
              <a:t>Island </a:t>
            </a:r>
            <a:r>
              <a:rPr spc="5" dirty="0"/>
              <a:t>Venues </a:t>
            </a:r>
            <a:r>
              <a:rPr spc="25" dirty="0"/>
              <a:t>Visualization </a:t>
            </a:r>
            <a:r>
              <a:rPr spc="-50" dirty="0"/>
              <a:t>: </a:t>
            </a:r>
            <a:r>
              <a:rPr spc="-145" dirty="0"/>
              <a:t>The  </a:t>
            </a:r>
            <a:r>
              <a:rPr spc="-90" dirty="0"/>
              <a:t>"BQS_venues" </a:t>
            </a:r>
            <a:r>
              <a:rPr spc="75" dirty="0"/>
              <a:t>dataframe </a:t>
            </a:r>
            <a:r>
              <a:rPr spc="-10" dirty="0"/>
              <a:t>has </a:t>
            </a:r>
            <a:r>
              <a:rPr spc="114" dirty="0"/>
              <a:t>10805 </a:t>
            </a:r>
            <a:r>
              <a:rPr spc="-60" dirty="0"/>
              <a:t>venues </a:t>
            </a:r>
            <a:r>
              <a:rPr spc="75" dirty="0"/>
              <a:t>and </a:t>
            </a:r>
            <a:r>
              <a:rPr spc="125" dirty="0"/>
              <a:t>387 </a:t>
            </a:r>
            <a:r>
              <a:rPr spc="-60" dirty="0"/>
              <a:t>unique  </a:t>
            </a:r>
            <a:r>
              <a:rPr spc="-45" dirty="0"/>
              <a:t>venue</a:t>
            </a:r>
            <a:r>
              <a:rPr spc="40" dirty="0"/>
              <a:t> </a:t>
            </a:r>
            <a:r>
              <a:rPr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1665732" y="3125724"/>
            <a:ext cx="7066787" cy="31074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2800" y="1484376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30394"/>
            <a:ext cx="3874770" cy="42379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172720" indent="-274320">
              <a:lnSpc>
                <a:spcPts val="2590"/>
              </a:lnSpc>
              <a:spcBef>
                <a:spcPts val="42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Segmenting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Clustering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Neighborhoods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287020" marR="6350" indent="-274320">
              <a:lnSpc>
                <a:spcPts val="259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Cluster0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400" spc="-14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 </a:t>
            </a:r>
            <a:r>
              <a:rPr sz="2400" spc="-185" dirty="0">
                <a:solidFill>
                  <a:srgbClr val="DFE6CF"/>
                </a:solidFill>
                <a:latin typeface="Times New Roman"/>
                <a:cs typeface="Times New Roman"/>
              </a:rPr>
              <a:t>Sum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cluster0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smallest 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value.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400" spc="-135" dirty="0">
                <a:solidFill>
                  <a:srgbClr val="DFE6CF"/>
                </a:solidFill>
                <a:latin typeface="Times New Roman"/>
                <a:cs typeface="Times New Roman"/>
              </a:rPr>
              <a:t>shows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not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saturated.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Times New Roman"/>
              <a:buChar char="-"/>
            </a:pPr>
            <a:endParaRPr sz="3250">
              <a:latin typeface="Times New Roman"/>
              <a:cs typeface="Times New Roman"/>
            </a:endParaRPr>
          </a:p>
          <a:p>
            <a:pPr marL="287020" marR="5080" indent="-274320">
              <a:lnSpc>
                <a:spcPts val="259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Cluster1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400" spc="-13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 </a:t>
            </a:r>
            <a:r>
              <a:rPr sz="2400" spc="-185" dirty="0">
                <a:solidFill>
                  <a:srgbClr val="DFE6CF"/>
                </a:solidFill>
                <a:latin typeface="Times New Roman"/>
                <a:cs typeface="Times New Roman"/>
              </a:rPr>
              <a:t>Sum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very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high. </a:t>
            </a:r>
            <a:r>
              <a:rPr sz="2400" spc="-195" dirty="0">
                <a:solidFill>
                  <a:srgbClr val="DFE6CF"/>
                </a:solidFill>
                <a:latin typeface="Times New Roman"/>
                <a:cs typeface="Times New Roman"/>
              </a:rPr>
              <a:t>Lot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competition. </a:t>
            </a:r>
            <a:r>
              <a:rPr sz="2400" spc="45" dirty="0">
                <a:solidFill>
                  <a:srgbClr val="DFE6CF"/>
                </a:solidFill>
                <a:latin typeface="Times New Roman"/>
                <a:cs typeface="Times New Roman"/>
              </a:rPr>
              <a:t>Saturated 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neighborhoods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6503" y="2694432"/>
            <a:ext cx="4040124" cy="3035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2580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6895" y="1484376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9796" y="1347216"/>
            <a:ext cx="3777996" cy="329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9523" y="1347216"/>
            <a:ext cx="2232660" cy="283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080" y="1898397"/>
            <a:ext cx="3874770" cy="41344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172720" indent="-274320">
              <a:lnSpc>
                <a:spcPct val="80000"/>
              </a:lnSpc>
              <a:spcBef>
                <a:spcPts val="6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Segmenting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Clustering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Neighborhoods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287020" marR="6350" indent="-274320">
              <a:lnSpc>
                <a:spcPct val="8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Cluster0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400" spc="-14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 </a:t>
            </a:r>
            <a:r>
              <a:rPr sz="2400" spc="-185" dirty="0">
                <a:solidFill>
                  <a:srgbClr val="DFE6CF"/>
                </a:solidFill>
                <a:latin typeface="Times New Roman"/>
                <a:cs typeface="Times New Roman"/>
              </a:rPr>
              <a:t>Sum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cluster0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smallest 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value.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400" spc="-135" dirty="0">
                <a:solidFill>
                  <a:srgbClr val="DFE6CF"/>
                </a:solidFill>
                <a:latin typeface="Times New Roman"/>
                <a:cs typeface="Times New Roman"/>
              </a:rPr>
              <a:t>shows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not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saturated.There 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untapped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markets.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Font typeface="Times New Roman"/>
              <a:buChar char="-"/>
            </a:pPr>
            <a:endParaRPr sz="30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8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Cluster1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400" spc="-13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 </a:t>
            </a:r>
            <a:r>
              <a:rPr sz="2400" spc="-185" dirty="0">
                <a:solidFill>
                  <a:srgbClr val="DFE6CF"/>
                </a:solidFill>
                <a:latin typeface="Times New Roman"/>
                <a:cs typeface="Times New Roman"/>
              </a:rPr>
              <a:t>Sum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very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high. </a:t>
            </a:r>
            <a:r>
              <a:rPr sz="2400" spc="-195" dirty="0">
                <a:solidFill>
                  <a:srgbClr val="DFE6CF"/>
                </a:solidFill>
                <a:latin typeface="Times New Roman"/>
                <a:cs typeface="Times New Roman"/>
              </a:rPr>
              <a:t>Lot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competition. </a:t>
            </a:r>
            <a:r>
              <a:rPr sz="2400" spc="45" dirty="0">
                <a:solidFill>
                  <a:srgbClr val="DFE6CF"/>
                </a:solidFill>
                <a:latin typeface="Times New Roman"/>
                <a:cs typeface="Times New Roman"/>
              </a:rPr>
              <a:t>Saturated 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neighborhoods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0096" y="1758696"/>
            <a:ext cx="4049267" cy="2602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0200" y="4568952"/>
            <a:ext cx="4116324" cy="20253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0708" y="1301496"/>
            <a:ext cx="240182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23" y="1906034"/>
            <a:ext cx="4269105" cy="445071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5080" indent="-273685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Scope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2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cuisines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55" dirty="0">
                <a:solidFill>
                  <a:srgbClr val="DFE6CF"/>
                </a:solidFill>
                <a:latin typeface="Times New Roman"/>
                <a:cs typeface="Times New Roman"/>
              </a:rPr>
              <a:t>various  </a:t>
            </a:r>
            <a:r>
              <a:rPr sz="22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countries </a:t>
            </a:r>
            <a:r>
              <a:rPr sz="2200" spc="-14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DFE6CF"/>
                </a:solidFill>
                <a:latin typeface="Times New Roman"/>
                <a:cs typeface="Times New Roman"/>
              </a:rPr>
              <a:t>Island</a:t>
            </a:r>
            <a:endParaRPr sz="2200">
              <a:latin typeface="Times New Roman"/>
              <a:cs typeface="Times New Roman"/>
            </a:endParaRPr>
          </a:p>
          <a:p>
            <a:pPr marL="286385" marR="27940" indent="-273685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20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Brooklyn  </a:t>
            </a:r>
            <a:r>
              <a:rPr sz="2200" dirty="0">
                <a:solidFill>
                  <a:srgbClr val="DFE6CF"/>
                </a:solidFill>
                <a:latin typeface="Times New Roman"/>
                <a:cs typeface="Times New Roman"/>
              </a:rPr>
              <a:t>restaurants </a:t>
            </a:r>
            <a:r>
              <a:rPr sz="2200" spc="-70" dirty="0">
                <a:solidFill>
                  <a:srgbClr val="DFE6CF"/>
                </a:solidFill>
                <a:latin typeface="Times New Roman"/>
                <a:cs typeface="Times New Roman"/>
              </a:rPr>
              <a:t>,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cuisines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55" dirty="0">
                <a:solidFill>
                  <a:srgbClr val="DFE6CF"/>
                </a:solidFill>
                <a:latin typeface="Times New Roman"/>
                <a:cs typeface="Times New Roman"/>
              </a:rPr>
              <a:t>many  </a:t>
            </a:r>
            <a:r>
              <a:rPr sz="22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countries </a:t>
            </a:r>
            <a:r>
              <a:rPr sz="2200" spc="12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200" spc="90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35" dirty="0">
                <a:solidFill>
                  <a:srgbClr val="DFE6CF"/>
                </a:solidFill>
                <a:latin typeface="Times New Roman"/>
                <a:cs typeface="Times New Roman"/>
              </a:rPr>
              <a:t>their </a:t>
            </a:r>
            <a:r>
              <a:rPr sz="2200" spc="-100" dirty="0">
                <a:solidFill>
                  <a:srgbClr val="DFE6CF"/>
                </a:solidFill>
                <a:latin typeface="Times New Roman"/>
                <a:cs typeface="Times New Roman"/>
              </a:rPr>
              <a:t>Menu.  </a:t>
            </a:r>
            <a:r>
              <a:rPr sz="2200" spc="-195" dirty="0">
                <a:solidFill>
                  <a:srgbClr val="DFE6CF"/>
                </a:solidFill>
                <a:latin typeface="Times New Roman"/>
                <a:cs typeface="Times New Roman"/>
              </a:rPr>
              <a:t>Risk </a:t>
            </a:r>
            <a:r>
              <a:rPr sz="2200" spc="-2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200" spc="110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200" dirty="0">
                <a:solidFill>
                  <a:srgbClr val="DFE6CF"/>
                </a:solidFill>
                <a:latin typeface="Times New Roman"/>
                <a:cs typeface="Times New Roman"/>
              </a:rPr>
              <a:t>taken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with </a:t>
            </a:r>
            <a:r>
              <a:rPr sz="2200" spc="85" dirty="0">
                <a:solidFill>
                  <a:srgbClr val="DFE6CF"/>
                </a:solidFill>
                <a:latin typeface="Times New Roman"/>
                <a:cs typeface="Times New Roman"/>
              </a:rPr>
              <a:t>great </a:t>
            </a:r>
            <a:r>
              <a:rPr sz="2200" spc="-110" dirty="0">
                <a:solidFill>
                  <a:srgbClr val="DFE6CF"/>
                </a:solidFill>
                <a:latin typeface="Times New Roman"/>
                <a:cs typeface="Times New Roman"/>
              </a:rPr>
              <a:t>menu  </a:t>
            </a:r>
            <a:r>
              <a:rPr sz="2200" spc="-75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2200" spc="60" dirty="0">
                <a:solidFill>
                  <a:srgbClr val="DFE6CF"/>
                </a:solidFill>
                <a:latin typeface="Times New Roman"/>
                <a:cs typeface="Times New Roman"/>
              </a:rPr>
              <a:t>board. </a:t>
            </a:r>
            <a:r>
              <a:rPr sz="2200" spc="-135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also </a:t>
            </a:r>
            <a:r>
              <a:rPr sz="2200" spc="-114" dirty="0">
                <a:solidFill>
                  <a:srgbClr val="DFE6CF"/>
                </a:solidFill>
                <a:latin typeface="Times New Roman"/>
                <a:cs typeface="Times New Roman"/>
              </a:rPr>
              <a:t>shows </a:t>
            </a:r>
            <a:r>
              <a:rPr sz="2200" spc="55" dirty="0">
                <a:solidFill>
                  <a:srgbClr val="DFE6CF"/>
                </a:solidFill>
                <a:latin typeface="Times New Roman"/>
                <a:cs typeface="Times New Roman"/>
              </a:rPr>
              <a:t>people </a:t>
            </a: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love  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2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cuisines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55" dirty="0">
                <a:solidFill>
                  <a:srgbClr val="DFE6CF"/>
                </a:solidFill>
                <a:latin typeface="Times New Roman"/>
                <a:cs typeface="Times New Roman"/>
              </a:rPr>
              <a:t>various  </a:t>
            </a:r>
            <a:r>
              <a:rPr sz="2200" spc="-70" dirty="0">
                <a:solidFill>
                  <a:srgbClr val="DFE6CF"/>
                </a:solidFill>
                <a:latin typeface="Times New Roman"/>
                <a:cs typeface="Times New Roman"/>
              </a:rPr>
              <a:t>countries.</a:t>
            </a:r>
            <a:endParaRPr sz="2200">
              <a:latin typeface="Times New Roman"/>
              <a:cs typeface="Times New Roman"/>
            </a:endParaRPr>
          </a:p>
          <a:p>
            <a:pPr marL="286385" marR="33655" indent="-273685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Scope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increase </a:t>
            </a:r>
            <a:r>
              <a:rPr sz="2200" spc="-40" dirty="0">
                <a:solidFill>
                  <a:srgbClr val="DFE6CF"/>
                </a:solidFill>
                <a:latin typeface="Times New Roman"/>
                <a:cs typeface="Times New Roman"/>
              </a:rPr>
              <a:t>Farmers </a:t>
            </a:r>
            <a:r>
              <a:rPr sz="2200" spc="-25" dirty="0">
                <a:solidFill>
                  <a:srgbClr val="DFE6CF"/>
                </a:solidFill>
                <a:latin typeface="Times New Roman"/>
                <a:cs typeface="Times New Roman"/>
              </a:rPr>
              <a:t>markets  </a:t>
            </a:r>
            <a:r>
              <a:rPr sz="2200" spc="-14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200" spc="-3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Island.</a:t>
            </a:r>
            <a:endParaRPr sz="2200">
              <a:latin typeface="Times New Roman"/>
              <a:cs typeface="Times New Roman"/>
            </a:endParaRPr>
          </a:p>
          <a:p>
            <a:pPr marL="286385" indent="-286385">
              <a:lnSpc>
                <a:spcPct val="100000"/>
              </a:lnSpc>
              <a:spcBef>
                <a:spcPts val="25"/>
              </a:spcBef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Region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-</a:t>
            </a:r>
            <a:r>
              <a:rPr sz="2200" spc="2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Cluster0</a:t>
            </a:r>
            <a:endParaRPr sz="2200">
              <a:latin typeface="Times New Roman"/>
              <a:cs typeface="Times New Roman"/>
            </a:endParaRPr>
          </a:p>
          <a:p>
            <a:pPr marL="286385" marR="421005" indent="-286385">
              <a:lnSpc>
                <a:spcPct val="100000"/>
              </a:lnSpc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Neighborhood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 </a:t>
            </a:r>
            <a:r>
              <a:rPr sz="2200" spc="-55" dirty="0">
                <a:solidFill>
                  <a:srgbClr val="DFE6CF"/>
                </a:solidFill>
                <a:latin typeface="Times New Roman"/>
                <a:cs typeface="Times New Roman"/>
              </a:rPr>
              <a:t>Island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–  </a:t>
            </a:r>
            <a:r>
              <a:rPr sz="2200" spc="-150" dirty="0">
                <a:solidFill>
                  <a:srgbClr val="DFE6CF"/>
                </a:solidFill>
                <a:latin typeface="Times New Roman"/>
                <a:cs typeface="Times New Roman"/>
              </a:rPr>
              <a:t>Tod </a:t>
            </a:r>
            <a:r>
              <a:rPr sz="2200" spc="-145" dirty="0">
                <a:solidFill>
                  <a:srgbClr val="DFE6CF"/>
                </a:solidFill>
                <a:latin typeface="Times New Roman"/>
                <a:cs typeface="Times New Roman"/>
              </a:rPr>
              <a:t>Hill, </a:t>
            </a: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Port </a:t>
            </a:r>
            <a:r>
              <a:rPr sz="2200" spc="-114" dirty="0">
                <a:solidFill>
                  <a:srgbClr val="DFE6CF"/>
                </a:solidFill>
                <a:latin typeface="Times New Roman"/>
                <a:cs typeface="Times New Roman"/>
              </a:rPr>
              <a:t>Ivory,</a:t>
            </a:r>
            <a:r>
              <a:rPr sz="2200" spc="-2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Bloomfield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0" y="1975104"/>
            <a:ext cx="3031236" cy="1955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4206240"/>
            <a:ext cx="3031236" cy="224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8976" y="1301496"/>
            <a:ext cx="2679192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70" y="1792169"/>
            <a:ext cx="4505960" cy="45980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75" dirty="0">
                <a:solidFill>
                  <a:srgbClr val="DFE6CF"/>
                </a:solidFill>
                <a:latin typeface="Times New Roman"/>
                <a:cs typeface="Times New Roman"/>
              </a:rPr>
              <a:t>Analysis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performed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limited</a:t>
            </a:r>
            <a:r>
              <a:rPr sz="2000" spc="1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Re-run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program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with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updated</a:t>
            </a:r>
            <a:r>
              <a:rPr sz="2000" spc="-1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information</a:t>
            </a:r>
            <a:endParaRPr sz="2000">
              <a:latin typeface="Times New Roman"/>
              <a:cs typeface="Times New Roman"/>
            </a:endParaRPr>
          </a:p>
          <a:p>
            <a:pPr marL="286385" marR="44450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high 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concentration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restaurant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business.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Very 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competitive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market.</a:t>
            </a:r>
            <a:endParaRPr sz="2000">
              <a:latin typeface="Times New Roman"/>
              <a:cs typeface="Times New Roman"/>
            </a:endParaRPr>
          </a:p>
          <a:p>
            <a:pPr marL="286385" marR="235585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Staten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Island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also 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good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number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restaurants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but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not 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many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required.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So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000" spc="105" dirty="0">
                <a:solidFill>
                  <a:srgbClr val="DFE6CF"/>
                </a:solidFill>
                <a:latin typeface="Times New Roman"/>
                <a:cs typeface="Times New Roman"/>
              </a:rPr>
              <a:t>be 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explored.</a:t>
            </a:r>
            <a:endParaRPr sz="2000">
              <a:latin typeface="Times New Roman"/>
              <a:cs typeface="Times New Roman"/>
            </a:endParaRPr>
          </a:p>
          <a:p>
            <a:pPr marL="286385" marR="222885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8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per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neighbourhood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or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restaurant 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type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mentioned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like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Indian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Restaurant, 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analysis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000" spc="10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checked. </a:t>
            </a:r>
            <a:r>
              <a:rPr sz="2000" spc="-23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venue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with 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lowest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risk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competition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000" spc="105" dirty="0">
                <a:solidFill>
                  <a:srgbClr val="DFE6CF"/>
                </a:solidFill>
                <a:latin typeface="Times New Roman"/>
                <a:cs typeface="Times New Roman"/>
              </a:rPr>
              <a:t>be 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identified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5144" y="1975104"/>
            <a:ext cx="3467100" cy="389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6748" y="1301496"/>
            <a:ext cx="320802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3452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83680" y="1301496"/>
            <a:ext cx="1175004" cy="315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0170" y="1912141"/>
            <a:ext cx="4517390" cy="441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populous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United</a:t>
            </a:r>
            <a:r>
              <a:rPr sz="2000" spc="13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States</a:t>
            </a:r>
            <a:endParaRPr sz="2000">
              <a:latin typeface="Times New Roman"/>
              <a:cs typeface="Times New Roman"/>
            </a:endParaRPr>
          </a:p>
          <a:p>
            <a:pPr marL="286385" marR="78105" indent="-27368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diverse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financial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capital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000" spc="-190" dirty="0">
                <a:solidFill>
                  <a:srgbClr val="DFE6CF"/>
                </a:solidFill>
                <a:latin typeface="Times New Roman"/>
                <a:cs typeface="Times New Roman"/>
              </a:rPr>
              <a:t>USA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</a:t>
            </a:r>
            <a:r>
              <a:rPr sz="2000" spc="-16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DFE6CF"/>
                </a:solidFill>
                <a:latin typeface="Times New Roman"/>
                <a:cs typeface="Times New Roman"/>
              </a:rPr>
              <a:t>multicultural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Provides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lot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business</a:t>
            </a:r>
            <a:r>
              <a:rPr sz="2000" spc="1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opportunities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friendly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environment</a:t>
            </a:r>
            <a:endParaRPr sz="2000">
              <a:latin typeface="Times New Roman"/>
              <a:cs typeface="Times New Roman"/>
            </a:endParaRPr>
          </a:p>
          <a:p>
            <a:pPr marL="286385" marR="88900" indent="-27368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Attracted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many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different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players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into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 market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Global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hub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000" spc="229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commerce.</a:t>
            </a:r>
            <a:endParaRPr sz="200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1920"/>
              </a:lnSpc>
              <a:spcBef>
                <a:spcPts val="46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05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major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centre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banking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finance,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retailing,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world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trade, 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transportation,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tourism,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real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estate,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new 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media,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traditional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media,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advertising, 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legal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services, accountancy,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insurance, 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theatre,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fashion,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arts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United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States.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17691" y="1975104"/>
            <a:ext cx="3678936" cy="4111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9596" y="1348740"/>
            <a:ext cx="2862072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14444" y="1484376"/>
            <a:ext cx="222504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6488" y="1348740"/>
            <a:ext cx="4472940" cy="281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92" y="1893872"/>
            <a:ext cx="7692390" cy="33909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highly</a:t>
            </a:r>
            <a:r>
              <a:rPr sz="2400" spc="-1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competitive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00" dirty="0">
                <a:solidFill>
                  <a:srgbClr val="DFE6CF"/>
                </a:solidFill>
                <a:latin typeface="Times New Roman"/>
                <a:cs typeface="Times New Roman"/>
              </a:rPr>
              <a:t>Highly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developed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so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cost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doing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also one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highest</a:t>
            </a:r>
            <a:endParaRPr sz="2400">
              <a:latin typeface="Times New Roman"/>
              <a:cs typeface="Times New Roman"/>
            </a:endParaRPr>
          </a:p>
          <a:p>
            <a:pPr marL="286385" marR="48069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venture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or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expansion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needs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analysed 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carefully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One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should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strategically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targeting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inorder to</a:t>
            </a:r>
            <a:r>
              <a:rPr sz="2400" spc="55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</a:t>
            </a:r>
            <a:endParaRPr sz="240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  <a:spcBef>
                <a:spcPts val="580"/>
              </a:spcBef>
            </a:pPr>
            <a:r>
              <a:rPr sz="2400" spc="-165" dirty="0">
                <a:solidFill>
                  <a:srgbClr val="DFE6CF"/>
                </a:solidFill>
                <a:latin typeface="Times New Roman"/>
                <a:cs typeface="Times New Roman"/>
              </a:rPr>
              <a:t>-This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help </a:t>
            </a:r>
            <a:r>
              <a:rPr sz="2400" spc="-16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reduction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DFE6CF"/>
                </a:solidFill>
                <a:latin typeface="Times New Roman"/>
                <a:cs typeface="Times New Roman"/>
              </a:rPr>
              <a:t>risk.</a:t>
            </a:r>
            <a:endParaRPr sz="240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  <a:spcBef>
                <a:spcPts val="575"/>
              </a:spcBef>
            </a:pP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-The </a:t>
            </a:r>
            <a:r>
              <a:rPr sz="2400" spc="-100" dirty="0">
                <a:solidFill>
                  <a:srgbClr val="DFE6CF"/>
                </a:solidFill>
                <a:latin typeface="Times New Roman"/>
                <a:cs typeface="Times New Roman"/>
              </a:rPr>
              <a:t>Return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2400" spc="-95" dirty="0">
                <a:solidFill>
                  <a:srgbClr val="DFE6CF"/>
                </a:solidFill>
                <a:latin typeface="Times New Roman"/>
                <a:cs typeface="Times New Roman"/>
              </a:rPr>
              <a:t>Investment </a:t>
            </a:r>
            <a:r>
              <a:rPr sz="2400" spc="-145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400" spc="110" dirty="0">
                <a:solidFill>
                  <a:srgbClr val="DFE6CF"/>
                </a:solidFill>
                <a:latin typeface="Times New Roman"/>
                <a:cs typeface="Times New Roman"/>
              </a:rPr>
              <a:t>be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reasonable.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9296" y="1301496"/>
            <a:ext cx="320802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7084" y="1301496"/>
            <a:ext cx="1549908" cy="315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54" y="1912141"/>
            <a:ext cx="8025130" cy="44761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40005">
              <a:lnSpc>
                <a:spcPct val="80000"/>
              </a:lnSpc>
              <a:spcBef>
                <a:spcPts val="585"/>
              </a:spcBef>
            </a:pP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famous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its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excellent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cuisine. It's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culture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includes 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an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array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international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cuisines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influenced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by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city's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immigrant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history.</a:t>
            </a:r>
            <a:endParaRPr sz="2000">
              <a:latin typeface="Times New Roman"/>
              <a:cs typeface="Times New Roman"/>
            </a:endParaRPr>
          </a:p>
          <a:p>
            <a:pPr marL="287020" marR="191770" indent="-274320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Central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Eastern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European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immigrants,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especially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Jewish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bagels,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cheesecake,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hot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dogs,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knishes,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000" spc="2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delicatessens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Italian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75" dirty="0">
                <a:solidFill>
                  <a:srgbClr val="DFE6CF"/>
                </a:solidFill>
                <a:latin typeface="Times New Roman"/>
                <a:cs typeface="Times New Roman"/>
              </a:rPr>
              <a:t>York-style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pizza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Italian</a:t>
            </a:r>
            <a:r>
              <a:rPr sz="2000" spc="3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cuisine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Jewish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Irish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pastrami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corned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80" dirty="0">
                <a:solidFill>
                  <a:srgbClr val="DFE6CF"/>
                </a:solidFill>
                <a:latin typeface="Times New Roman"/>
                <a:cs typeface="Times New Roman"/>
              </a:rPr>
              <a:t>beef</a:t>
            </a:r>
            <a:endParaRPr sz="20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Chinese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other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Asian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restaurants,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sandwich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joints,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trattorias,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diners,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coffeehouses </a:t>
            </a:r>
            <a:r>
              <a:rPr sz="2000" spc="11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ubiquitous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throughout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Mobile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vendors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Some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4,000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licensed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by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000" spc="229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endParaRPr sz="2000">
              <a:latin typeface="Times New Roman"/>
              <a:cs typeface="Times New Roman"/>
            </a:endParaRPr>
          </a:p>
          <a:p>
            <a:pPr marL="287020" marR="26670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Middle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Eastern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foods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such 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falafel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kebabs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examples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modern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street</a:t>
            </a:r>
            <a:r>
              <a:rPr sz="2000" spc="-19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food</a:t>
            </a:r>
            <a:endParaRPr sz="2000">
              <a:latin typeface="Times New Roman"/>
              <a:cs typeface="Times New Roman"/>
            </a:endParaRPr>
          </a:p>
          <a:p>
            <a:pPr marL="287020" marR="40005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Famous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fine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dining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Michelin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starred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restaurants.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05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home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"nearly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one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thousand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finest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diverse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haute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restaurants 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world",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according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Michelin.</a:t>
            </a:r>
            <a:endParaRPr sz="2000">
              <a:latin typeface="Times New Roman"/>
              <a:cs typeface="Times New Roman"/>
            </a:endParaRPr>
          </a:p>
          <a:p>
            <a:pPr marL="287020" marR="120014" indent="-274320">
              <a:lnSpc>
                <a:spcPct val="80000"/>
              </a:lnSpc>
              <a:spcBef>
                <a:spcPts val="49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So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evident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survive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such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competitive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very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important 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strategically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plan.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7232" y="861060"/>
            <a:ext cx="620877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4492" y="1348740"/>
            <a:ext cx="4334256" cy="281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8625" y="2241302"/>
            <a:ext cx="7620634" cy="4115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9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200" spc="-16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200" spc="1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Population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200" spc="-16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r>
              <a:rPr sz="2200" spc="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Demographics</a:t>
            </a:r>
            <a:endParaRPr sz="22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80000"/>
              </a:lnSpc>
              <a:spcBef>
                <a:spcPts val="52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200" spc="20" dirty="0">
                <a:solidFill>
                  <a:srgbClr val="DFE6CF"/>
                </a:solidFill>
                <a:latin typeface="Times New Roman"/>
                <a:cs typeface="Times New Roman"/>
              </a:rPr>
              <a:t>there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any </a:t>
            </a:r>
            <a:r>
              <a:rPr sz="2200" spc="-40" dirty="0">
                <a:solidFill>
                  <a:srgbClr val="DFE6CF"/>
                </a:solidFill>
                <a:latin typeface="Times New Roman"/>
                <a:cs typeface="Times New Roman"/>
              </a:rPr>
              <a:t>Farmers Markets,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Wholesale </a:t>
            </a:r>
            <a:r>
              <a:rPr sz="2200" spc="-30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etc </a:t>
            </a:r>
            <a:r>
              <a:rPr sz="2200" spc="30" dirty="0">
                <a:solidFill>
                  <a:srgbClr val="DFE6CF"/>
                </a:solidFill>
                <a:latin typeface="Times New Roman"/>
                <a:cs typeface="Times New Roman"/>
              </a:rPr>
              <a:t>nearby </a:t>
            </a:r>
            <a:r>
              <a:rPr sz="2200" spc="-70" dirty="0">
                <a:solidFill>
                  <a:srgbClr val="DFE6CF"/>
                </a:solidFill>
                <a:latin typeface="Times New Roman"/>
                <a:cs typeface="Times New Roman"/>
              </a:rPr>
              <a:t>so 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200" spc="-25" dirty="0">
                <a:solidFill>
                  <a:srgbClr val="DFE6CF"/>
                </a:solidFill>
                <a:latin typeface="Times New Roman"/>
                <a:cs typeface="Times New Roman"/>
              </a:rPr>
              <a:t>ingredients </a:t>
            </a:r>
            <a:r>
              <a:rPr sz="2200" spc="-2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200" spc="110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purchased </a:t>
            </a:r>
            <a:r>
              <a:rPr sz="2200" spc="-35" dirty="0">
                <a:solidFill>
                  <a:srgbClr val="DFE6CF"/>
                </a:solidFill>
                <a:latin typeface="Times New Roman"/>
                <a:cs typeface="Times New Roman"/>
              </a:rPr>
              <a:t>fresh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maintain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quality  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200" spc="5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DFE6CF"/>
                </a:solidFill>
                <a:latin typeface="Times New Roman"/>
                <a:cs typeface="Times New Roman"/>
              </a:rPr>
              <a:t>cost?</a:t>
            </a:r>
            <a:endParaRPr sz="2200">
              <a:latin typeface="Times New Roman"/>
              <a:cs typeface="Times New Roman"/>
            </a:endParaRPr>
          </a:p>
          <a:p>
            <a:pPr marL="286385" marR="352425" indent="-273685">
              <a:lnSpc>
                <a:spcPts val="2110"/>
              </a:lnSpc>
              <a:spcBef>
                <a:spcPts val="5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200" spc="20" dirty="0">
                <a:solidFill>
                  <a:srgbClr val="DFE6CF"/>
                </a:solidFill>
                <a:latin typeface="Times New Roman"/>
                <a:cs typeface="Times New Roman"/>
              </a:rPr>
              <a:t>there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any </a:t>
            </a: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venues </a:t>
            </a:r>
            <a:r>
              <a:rPr sz="2200" spc="-85" dirty="0">
                <a:solidFill>
                  <a:srgbClr val="DFE6CF"/>
                </a:solidFill>
                <a:latin typeface="Times New Roman"/>
                <a:cs typeface="Times New Roman"/>
              </a:rPr>
              <a:t>like </a:t>
            </a: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Gyms, </a:t>
            </a: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Entertainmnet </a:t>
            </a: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zones, Parks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etc  </a:t>
            </a:r>
            <a:r>
              <a:rPr sz="2200" spc="35" dirty="0">
                <a:solidFill>
                  <a:srgbClr val="DFE6CF"/>
                </a:solidFill>
                <a:latin typeface="Times New Roman"/>
                <a:cs typeface="Times New Roman"/>
              </a:rPr>
              <a:t>nearby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where floating population </a:t>
            </a:r>
            <a:r>
              <a:rPr sz="2200" spc="-13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high</a:t>
            </a:r>
            <a:r>
              <a:rPr sz="2200" spc="9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etc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Who </a:t>
            </a:r>
            <a:r>
              <a:rPr sz="2200" spc="11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competitors </a:t>
            </a:r>
            <a:r>
              <a:rPr sz="2200" spc="-14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that</a:t>
            </a:r>
            <a:r>
              <a:rPr sz="2200" spc="1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location?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00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200" spc="15" dirty="0">
                <a:solidFill>
                  <a:srgbClr val="DFE6CF"/>
                </a:solidFill>
                <a:latin typeface="Times New Roman"/>
                <a:cs typeface="Times New Roman"/>
              </a:rPr>
              <a:t>served </a:t>
            </a:r>
            <a:r>
              <a:rPr sz="2200" spc="484" dirty="0">
                <a:solidFill>
                  <a:srgbClr val="DFE6CF"/>
                </a:solidFill>
                <a:latin typeface="Times New Roman"/>
                <a:cs typeface="Times New Roman"/>
              </a:rPr>
              <a:t>/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Menu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200" spc="1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DFE6CF"/>
                </a:solidFill>
                <a:latin typeface="Times New Roman"/>
                <a:cs typeface="Times New Roman"/>
              </a:rPr>
              <a:t>competitors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20" dirty="0">
                <a:solidFill>
                  <a:srgbClr val="DFE6CF"/>
                </a:solidFill>
                <a:latin typeface="Times New Roman"/>
                <a:cs typeface="Times New Roman"/>
              </a:rPr>
              <a:t>Segmentation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200" spc="2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DFE6CF"/>
                </a:solidFill>
                <a:latin typeface="Times New Roman"/>
                <a:cs typeface="Times New Roman"/>
              </a:rPr>
              <a:t>Borough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30" dirty="0">
                <a:solidFill>
                  <a:srgbClr val="DFE6CF"/>
                </a:solidFill>
                <a:latin typeface="Times New Roman"/>
                <a:cs typeface="Times New Roman"/>
              </a:rPr>
              <a:t>Untapped</a:t>
            </a:r>
            <a:r>
              <a:rPr sz="2200" spc="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DFE6CF"/>
                </a:solidFill>
                <a:latin typeface="Times New Roman"/>
                <a:cs typeface="Times New Roman"/>
              </a:rPr>
              <a:t>markets</a:t>
            </a:r>
            <a:endParaRPr sz="2200">
              <a:latin typeface="Times New Roman"/>
              <a:cs typeface="Times New Roman"/>
            </a:endParaRPr>
          </a:p>
          <a:p>
            <a:pPr marL="286385" marR="4876165" indent="-273685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40" dirty="0">
                <a:solidFill>
                  <a:srgbClr val="DFE6CF"/>
                </a:solidFill>
                <a:latin typeface="Times New Roman"/>
                <a:cs typeface="Times New Roman"/>
              </a:rPr>
              <a:t>Saturated </a:t>
            </a:r>
            <a:r>
              <a:rPr sz="2200" spc="-30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etc  </a:t>
            </a:r>
            <a:r>
              <a:rPr sz="2200" spc="-14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list </a:t>
            </a:r>
            <a:r>
              <a:rPr sz="2200" spc="-2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200" spc="50" dirty="0">
                <a:solidFill>
                  <a:srgbClr val="DFE6CF"/>
                </a:solidFill>
                <a:latin typeface="Times New Roman"/>
                <a:cs typeface="Times New Roman"/>
              </a:rPr>
              <a:t>go</a:t>
            </a:r>
            <a:r>
              <a:rPr sz="2200" spc="-3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DFE6CF"/>
                </a:solidFill>
                <a:latin typeface="Times New Roman"/>
                <a:cs typeface="Times New Roman"/>
              </a:rPr>
              <a:t>on...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8" y="1301496"/>
            <a:ext cx="3831336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14259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8"/>
                </a:moveTo>
                <a:lnTo>
                  <a:pt x="41148" y="284988"/>
                </a:lnTo>
                <a:lnTo>
                  <a:pt x="41148" y="51816"/>
                </a:lnTo>
                <a:lnTo>
                  <a:pt x="0" y="51816"/>
                </a:lnTo>
                <a:lnTo>
                  <a:pt x="10668" y="0"/>
                </a:lnTo>
                <a:lnTo>
                  <a:pt x="103632" y="0"/>
                </a:lnTo>
                <a:lnTo>
                  <a:pt x="103632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06640" y="1315212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80"/>
                </a:moveTo>
                <a:lnTo>
                  <a:pt x="44196" y="297180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80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68561"/>
            <a:ext cx="8043545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1 </a:t>
            </a:r>
            <a:r>
              <a:rPr sz="2000" spc="-14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Neighborhood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5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boroughs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306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neighborhoods. </a:t>
            </a:r>
            <a:r>
              <a:rPr sz="2000" spc="-18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order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segment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neighborhoods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them,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we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essentially 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need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dataset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contains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5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boroughs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neighborhoods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exist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each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borough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well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latitude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longitude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coordinates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each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neighborhood.</a:t>
            </a:r>
            <a:endParaRPr sz="2000" dirty="0">
              <a:latin typeface="Times New Roman"/>
              <a:cs typeface="Times New Roman"/>
            </a:endParaRPr>
          </a:p>
          <a:p>
            <a:pPr marL="286385" marR="1600200" indent="-273685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75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000" spc="75" dirty="0">
                <a:solidFill>
                  <a:srgbClr val="DFE6CF"/>
                </a:solidFill>
                <a:latin typeface="Times New Roman"/>
                <a:cs typeface="Times New Roman"/>
              </a:rPr>
              <a:t>dataset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exists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free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web. </a:t>
            </a:r>
            <a:r>
              <a:rPr sz="2000" spc="-210" dirty="0">
                <a:solidFill>
                  <a:srgbClr val="DFE6CF"/>
                </a:solidFill>
                <a:latin typeface="Times New Roman"/>
                <a:cs typeface="Times New Roman"/>
              </a:rPr>
              <a:t>Link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the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dataset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000" u="heavy" spc="-1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4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https://geo.nyu.edu/catalog/nyu_2451_34572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7332" y="4206240"/>
            <a:ext cx="4328159" cy="224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8" y="1306068"/>
            <a:ext cx="1034796" cy="306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7680" y="1301496"/>
            <a:ext cx="2630424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85304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4"/>
                </a:moveTo>
                <a:lnTo>
                  <a:pt x="3048" y="291084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4"/>
                </a:lnTo>
                <a:lnTo>
                  <a:pt x="201168" y="237744"/>
                </a:lnTo>
                <a:lnTo>
                  <a:pt x="201168" y="291084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9207" y="1307592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20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2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4"/>
                </a:lnTo>
                <a:lnTo>
                  <a:pt x="126492" y="237744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2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2"/>
                </a:lnTo>
                <a:lnTo>
                  <a:pt x="23349" y="291084"/>
                </a:lnTo>
                <a:lnTo>
                  <a:pt x="9144" y="291084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4"/>
                </a:lnTo>
                <a:lnTo>
                  <a:pt x="141224" y="237744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4"/>
                </a:lnTo>
                <a:lnTo>
                  <a:pt x="211836" y="237744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4"/>
                </a:lnTo>
                <a:lnTo>
                  <a:pt x="207264" y="291084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4"/>
                </a:lnTo>
                <a:lnTo>
                  <a:pt x="23349" y="291084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4"/>
                </a:lnTo>
                <a:lnTo>
                  <a:pt x="201168" y="291084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4"/>
                </a:lnTo>
                <a:lnTo>
                  <a:pt x="214884" y="291084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170" y="1908239"/>
            <a:ext cx="8008620" cy="23418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2 </a:t>
            </a:r>
            <a:r>
              <a:rPr sz="2000" spc="-14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Farmers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</a:t>
            </a:r>
            <a:endParaRPr sz="2000">
              <a:latin typeface="Times New Roman"/>
              <a:cs typeface="Times New Roman"/>
            </a:endParaRPr>
          </a:p>
          <a:p>
            <a:pPr marL="286385" marR="518159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u="heavy" spc="-1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tt</a:t>
            </a:r>
            <a:r>
              <a:rPr sz="2000" u="heavy" spc="9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000" u="heavy" spc="-1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-1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000" u="heavy" spc="4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4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9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spc="229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1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.</a:t>
            </a:r>
            <a:r>
              <a:rPr sz="2000" u="heavy" spc="-13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2000" u="heavy" spc="-10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-8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000" u="heavy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000" u="heavy" spc="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000" u="heavy" spc="-14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000" u="heavy" spc="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w</a:t>
            </a:r>
            <a:r>
              <a:rPr sz="2000" u="heavy" spc="-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000" u="heavy" spc="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000" u="heavy" spc="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1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k</a:t>
            </a:r>
            <a:r>
              <a:rPr sz="2000" u="heavy" spc="-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.</a:t>
            </a:r>
            <a:r>
              <a:rPr sz="2000" u="heavy" spc="-14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2000" u="heavy" spc="-10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44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9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spc="1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2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1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4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-2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spc="9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000" u="heavy" spc="-2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000" u="heavy" spc="-26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000" u="heavy" spc="-2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2000" u="heavy" spc="-27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000" u="heavy" spc="2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5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24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000" u="heavy" spc="1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1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2000" u="heavy" spc="-24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000" u="heavy" spc="2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3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16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k</a:t>
            </a:r>
            <a:r>
              <a:rPr sz="2000" u="heavy" spc="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-1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2000" u="heavy" spc="2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000" u="heavy" spc="9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 </a:t>
            </a:r>
            <a:r>
              <a:rPr sz="2000" dirty="0">
                <a:solidFill>
                  <a:srgbClr val="66AACD"/>
                </a:solidFill>
                <a:latin typeface="Times New Roman"/>
                <a:cs typeface="Times New Roman"/>
              </a:rPr>
              <a:t> </a:t>
            </a:r>
            <a:r>
              <a:rPr sz="2000" u="heavy" spc="-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Food-Boxes/8vwk-6iz2</a:t>
            </a:r>
            <a:endParaRPr sz="20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3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farmers'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often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defined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public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site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by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two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or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more local 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or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regional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producers for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direct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sale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farm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products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80" dirty="0">
                <a:solidFill>
                  <a:srgbClr val="DFE6CF"/>
                </a:solidFill>
                <a:latin typeface="Times New Roman"/>
                <a:cs typeface="Times New Roman"/>
              </a:rPr>
              <a:t>consumers. </a:t>
            </a:r>
            <a:r>
              <a:rPr sz="2000" spc="-17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addition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fresh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fruits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vegetables,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may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sell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dairy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products,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fish, 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meat,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baked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goods,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other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minimally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processed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foods.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2744" y="4494276"/>
            <a:ext cx="5916168" cy="2316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8" y="1301496"/>
            <a:ext cx="3831336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9208" y="1309116"/>
            <a:ext cx="210312" cy="307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0170" y="1908239"/>
            <a:ext cx="6049645" cy="2768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3 </a:t>
            </a:r>
            <a:r>
              <a:rPr sz="2000" spc="-14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Wikipedia </a:t>
            </a:r>
            <a:r>
              <a:rPr sz="2000" spc="75" dirty="0">
                <a:solidFill>
                  <a:srgbClr val="DFE6CF"/>
                </a:solidFill>
                <a:latin typeface="Times New Roman"/>
                <a:cs typeface="Times New Roman"/>
              </a:rPr>
              <a:t>pages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given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below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000" spc="114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Population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r>
              <a:rPr sz="2000" spc="-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Demographics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u="heavy" spc="-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https://en.wikipedia.org/wiki/New_York_City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u="heavy" spc="-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https://en.wikipedia.org/wiki/Economy_of_New_York_City </a:t>
            </a:r>
            <a:r>
              <a:rPr sz="2000" spc="-20" dirty="0">
                <a:solidFill>
                  <a:srgbClr val="66AACD"/>
                </a:solid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https://en.wikipedia.org/wiki/Portal:New_York_City </a:t>
            </a:r>
            <a:r>
              <a:rPr sz="2000" spc="-10" dirty="0">
                <a:solidFill>
                  <a:srgbClr val="66AACD"/>
                </a:solidFill>
                <a:latin typeface="Times New Roman"/>
                <a:cs typeface="Times New Roman"/>
              </a:rPr>
              <a:t> 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https://en.wikipedia.org/wiki/Cuisine_of_New_York_City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62655" y="4855464"/>
            <a:ext cx="4764024" cy="1955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</TotalTime>
  <Words>1503</Words>
  <Application>Microsoft Office PowerPoint</Application>
  <PresentationFormat>Custom</PresentationFormat>
  <Paragraphs>127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Calisto MT</vt:lpstr>
      <vt:lpstr>Times New Roman</vt:lpstr>
      <vt:lpstr>Wingdings 2</vt:lpstr>
      <vt:lpstr>Slate</vt:lpstr>
      <vt:lpstr>XYZ Company Limited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Brooklyn and Manhattan Venues data</vt:lpstr>
      <vt:lpstr>Brooklyn and Manhattan Venues Visualization : Generated the  below Brooklyn and Manhattan Venues Visualization. The  "BM_venues" dataframe has 9708 venues and 397 unique venue  types.</vt:lpstr>
      <vt:lpstr>Bronx, Queens and Staten Island Venues data</vt:lpstr>
      <vt:lpstr>Bronx, Queens and Staten Island Venues Visualization : The  "BQS_venues" dataframe has 10805 venues and 387 unique  venue types.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Battle of Neighborhoods-Presentation.pptx</dc:title>
  <dc:creator>DELL</dc:creator>
  <cp:lastModifiedBy>Thet Paing Soe</cp:lastModifiedBy>
  <cp:revision>1</cp:revision>
  <dcterms:created xsi:type="dcterms:W3CDTF">2019-08-15T04:44:39Z</dcterms:created>
  <dcterms:modified xsi:type="dcterms:W3CDTF">2019-08-15T04:49:52Z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2018-12-21T00:00:00Z</vt:filetime>
  </property>
  <property fmtid="{D5CDD505-2E9C-101B-9397-08002B2CF9AE}" pid="3" name="LastSaved">
    <vt:filetime>2019-08-15T00:00:00Z</vt:filetime>
  </property>
</Properties>
</file>